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7"/>
  </p:notesMasterIdLst>
  <p:handoutMasterIdLst>
    <p:handoutMasterId r:id="rId58"/>
  </p:handoutMasterIdLst>
  <p:sldIdLst>
    <p:sldId id="265" r:id="rId2"/>
    <p:sldId id="352" r:id="rId3"/>
    <p:sldId id="477" r:id="rId4"/>
    <p:sldId id="478" r:id="rId5"/>
    <p:sldId id="479" r:id="rId6"/>
    <p:sldId id="480" r:id="rId7"/>
    <p:sldId id="492" r:id="rId8"/>
    <p:sldId id="493" r:id="rId9"/>
    <p:sldId id="494" r:id="rId10"/>
    <p:sldId id="503" r:id="rId11"/>
    <p:sldId id="504" r:id="rId12"/>
    <p:sldId id="505" r:id="rId13"/>
    <p:sldId id="506" r:id="rId14"/>
    <p:sldId id="495" r:id="rId15"/>
    <p:sldId id="508" r:id="rId16"/>
    <p:sldId id="509" r:id="rId17"/>
    <p:sldId id="511" r:id="rId18"/>
    <p:sldId id="510" r:id="rId19"/>
    <p:sldId id="512" r:id="rId20"/>
    <p:sldId id="513" r:id="rId21"/>
    <p:sldId id="514" r:id="rId22"/>
    <p:sldId id="496" r:id="rId23"/>
    <p:sldId id="515" r:id="rId24"/>
    <p:sldId id="517" r:id="rId25"/>
    <p:sldId id="497" r:id="rId26"/>
    <p:sldId id="498" r:id="rId27"/>
    <p:sldId id="518" r:id="rId28"/>
    <p:sldId id="519" r:id="rId29"/>
    <p:sldId id="499" r:id="rId30"/>
    <p:sldId id="507" r:id="rId31"/>
    <p:sldId id="520" r:id="rId32"/>
    <p:sldId id="521" r:id="rId33"/>
    <p:sldId id="500" r:id="rId34"/>
    <p:sldId id="522" r:id="rId35"/>
    <p:sldId id="523" r:id="rId36"/>
    <p:sldId id="524" r:id="rId37"/>
    <p:sldId id="525" r:id="rId38"/>
    <p:sldId id="526" r:id="rId39"/>
    <p:sldId id="527" r:id="rId40"/>
    <p:sldId id="501" r:id="rId41"/>
    <p:sldId id="502" r:id="rId42"/>
    <p:sldId id="532" r:id="rId43"/>
    <p:sldId id="528" r:id="rId44"/>
    <p:sldId id="529" r:id="rId45"/>
    <p:sldId id="530" r:id="rId46"/>
    <p:sldId id="531" r:id="rId47"/>
    <p:sldId id="533" r:id="rId48"/>
    <p:sldId id="534" r:id="rId49"/>
    <p:sldId id="535" r:id="rId50"/>
    <p:sldId id="536" r:id="rId51"/>
    <p:sldId id="537" r:id="rId52"/>
    <p:sldId id="538" r:id="rId53"/>
    <p:sldId id="539" r:id="rId54"/>
    <p:sldId id="540" r:id="rId55"/>
    <p:sldId id="476" r:id="rId56"/>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39">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57" autoAdjust="0"/>
    <p:restoredTop sz="94886" autoAdjust="0"/>
  </p:normalViewPr>
  <p:slideViewPr>
    <p:cSldViewPr>
      <p:cViewPr varScale="1">
        <p:scale>
          <a:sx n="85" d="100"/>
          <a:sy n="85" d="100"/>
        </p:scale>
        <p:origin x="-282" y="-84"/>
      </p:cViewPr>
      <p:guideLst>
        <p:guide orient="horz" pos="2160"/>
        <p:guide pos="3839"/>
      </p:guideLst>
    </p:cSldViewPr>
  </p:slideViewPr>
  <p:notesTextViewPr>
    <p:cViewPr>
      <p:scale>
        <a:sx n="1" d="1"/>
        <a:sy n="1" d="1"/>
      </p:scale>
      <p:origin x="0" y="0"/>
    </p:cViewPr>
  </p:notesTextViewPr>
  <p:notesViewPr>
    <p:cSldViewPr>
      <p:cViewPr varScale="1">
        <p:scale>
          <a:sx n="70" d="100"/>
          <a:sy n="70" d="100"/>
        </p:scale>
        <p:origin x="-281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9EDCDC0-B218-4AB4-BC3D-5BDA95A4B4A4}" type="datetimeFigureOut">
              <a:rPr lang="en-US" smtClean="0"/>
              <a:t>8/6/2019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D6CCD48-A15D-4990-8CF9-9D885E3A5716}" type="slidenum">
              <a:rPr lang="en-US" smtClean="0"/>
              <a:t>‹#›</a:t>
            </a:fld>
            <a:endParaRPr lang="en-US"/>
          </a:p>
        </p:txBody>
      </p:sp>
    </p:spTree>
    <p:extLst>
      <p:ext uri="{BB962C8B-B14F-4D97-AF65-F5344CB8AC3E}">
        <p14:creationId xmlns:p14="http://schemas.microsoft.com/office/powerpoint/2010/main" val="36680391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BAFD17-03A8-4AA5-B1E2-757E14898930}" type="datetimeFigureOut">
              <a:rPr lang="en-US" smtClean="0"/>
              <a:t>8/6/2019</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7DB796-275C-4F7F-B285-1DB096A83F6A}" type="slidenum">
              <a:rPr lang="en-US" smtClean="0"/>
              <a:t>‹#›</a:t>
            </a:fld>
            <a:endParaRPr lang="en-US"/>
          </a:p>
        </p:txBody>
      </p:sp>
    </p:spTree>
    <p:extLst>
      <p:ext uri="{BB962C8B-B14F-4D97-AF65-F5344CB8AC3E}">
        <p14:creationId xmlns:p14="http://schemas.microsoft.com/office/powerpoint/2010/main" val="2406323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A18EE3E3-C891-453D-921B-E973A3999369}" type="slidenum">
              <a:rPr lang="en-US" altLang="en-US"/>
              <a:pPr/>
              <a:t>3</a:t>
            </a:fld>
            <a:endParaRPr lang="en-US" altLang="en-US"/>
          </a:p>
        </p:txBody>
      </p:sp>
      <p:sp>
        <p:nvSpPr>
          <p:cNvPr id="961538" name="Rectangle 2"/>
          <p:cNvSpPr>
            <a:spLocks noGrp="1" noRot="1" noChangeAspect="1" noChangeArrowheads="1" noTextEdit="1"/>
          </p:cNvSpPr>
          <p:nvPr>
            <p:ph type="sldImg"/>
          </p:nvPr>
        </p:nvSpPr>
        <p:spPr>
          <a:xfrm>
            <a:off x="479425" y="595313"/>
            <a:ext cx="5989638" cy="3370262"/>
          </a:xfrm>
          <a:ln w="12700" cap="flat">
            <a:solidFill>
              <a:schemeClr val="tx1"/>
            </a:solidFill>
            <a:miter lim="800000"/>
            <a:headEnd/>
            <a:tailEnd/>
          </a:ln>
        </p:spPr>
      </p:sp>
      <p:sp>
        <p:nvSpPr>
          <p:cNvPr id="961539" name="Rectangle 3"/>
          <p:cNvSpPr>
            <a:spLocks noGrp="1" noChangeArrowheads="1"/>
          </p:cNvSpPr>
          <p:nvPr>
            <p:ph type="body" idx="1"/>
          </p:nvPr>
        </p:nvSpPr>
        <p:spPr>
          <a:xfrm>
            <a:off x="519113" y="4311650"/>
            <a:ext cx="5978525" cy="4086225"/>
          </a:xfrm>
          <a:ln/>
        </p:spPr>
        <p:txBody>
          <a:bodyPr lIns="92283" tIns="46142" rIns="92283" bIns="46142"/>
          <a:lstStyle/>
          <a:p>
            <a:endParaRPr lang="en-US" altLang="en-US"/>
          </a:p>
        </p:txBody>
      </p:sp>
    </p:spTree>
    <p:extLst>
      <p:ext uri="{BB962C8B-B14F-4D97-AF65-F5344CB8AC3E}">
        <p14:creationId xmlns:p14="http://schemas.microsoft.com/office/powerpoint/2010/main" val="5365137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9A4367-78EF-432B-9938-A097F369F7D2}" type="slidenum">
              <a:rPr lang="en-US" altLang="en-US"/>
              <a:pPr/>
              <a:t>13</a:t>
            </a:fld>
            <a:endParaRPr lang="en-US" altLang="en-US"/>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981534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noChangeArrowheads="1"/>
          </p:cNvSpPr>
          <p:nvPr>
            <p:ph type="sldNum" sz="quarter" idx="5"/>
          </p:nvPr>
        </p:nvSpPr>
        <p:spPr>
          <a:ln/>
        </p:spPr>
        <p:txBody>
          <a:bodyPr/>
          <a:lstStyle/>
          <a:p>
            <a:fld id="{7FE001EC-E693-45EC-B018-F0436CE4D689}" type="slidenum">
              <a:rPr lang="en-US" altLang="en-US"/>
              <a:pPr/>
              <a:t>22</a:t>
            </a:fld>
            <a:endParaRPr lang="en-US" altLang="en-US"/>
          </a:p>
        </p:txBody>
      </p:sp>
      <p:sp>
        <p:nvSpPr>
          <p:cNvPr id="1074178" name="Rectangle 2"/>
          <p:cNvSpPr>
            <a:spLocks noGrp="1" noRot="1" noChangeAspect="1" noChangeArrowheads="1" noTextEdit="1"/>
          </p:cNvSpPr>
          <p:nvPr>
            <p:ph type="sldImg"/>
          </p:nvPr>
        </p:nvSpPr>
        <p:spPr>
          <a:xfrm>
            <a:off x="441325" y="681038"/>
            <a:ext cx="6051550" cy="3405187"/>
          </a:xfrm>
          <a:ln w="12700" cap="flat">
            <a:solidFill>
              <a:schemeClr val="tx1"/>
            </a:solidFill>
            <a:miter lim="800000"/>
            <a:headEnd/>
            <a:tailEnd/>
          </a:ln>
        </p:spPr>
      </p:sp>
    </p:spTree>
    <p:extLst>
      <p:ext uri="{BB962C8B-B14F-4D97-AF65-F5344CB8AC3E}">
        <p14:creationId xmlns:p14="http://schemas.microsoft.com/office/powerpoint/2010/main" val="13733789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noChangeArrowheads="1"/>
          </p:cNvSpPr>
          <p:nvPr>
            <p:ph type="sldNum" sz="quarter" idx="5"/>
          </p:nvPr>
        </p:nvSpPr>
        <p:spPr>
          <a:ln/>
        </p:spPr>
        <p:txBody>
          <a:bodyPr/>
          <a:lstStyle/>
          <a:p>
            <a:fld id="{B1E9D63E-A06A-4F61-83D2-531EDDCA76F7}" type="slidenum">
              <a:rPr lang="en-US" altLang="en-US"/>
              <a:pPr/>
              <a:t>26</a:t>
            </a:fld>
            <a:endParaRPr lang="en-US" altLang="en-US"/>
          </a:p>
        </p:txBody>
      </p:sp>
      <p:sp>
        <p:nvSpPr>
          <p:cNvPr id="980994" name="Rectangle 2"/>
          <p:cNvSpPr>
            <a:spLocks noGrp="1" noRot="1" noChangeAspect="1" noChangeArrowheads="1" noTextEdit="1"/>
          </p:cNvSpPr>
          <p:nvPr>
            <p:ph type="sldImg"/>
          </p:nvPr>
        </p:nvSpPr>
        <p:spPr>
          <a:xfrm>
            <a:off x="465138" y="585788"/>
            <a:ext cx="6018212" cy="3387725"/>
          </a:xfrm>
          <a:ln/>
          <a:extLst>
            <a:ext uri="{91240B29-F687-4F45-9708-019B960494DF}">
              <a14:hiddenLine xmlns:a14="http://schemas.microsoft.com/office/drawing/2010/main" w="12700">
                <a:solidFill>
                  <a:srgbClr val="000000"/>
                </a:solidFill>
                <a:miter lim="800000"/>
                <a:headEnd/>
                <a:tailEnd/>
              </a14:hiddenLine>
            </a:ext>
          </a:extLst>
        </p:spPr>
      </p:sp>
    </p:spTree>
    <p:extLst>
      <p:ext uri="{BB962C8B-B14F-4D97-AF65-F5344CB8AC3E}">
        <p14:creationId xmlns:p14="http://schemas.microsoft.com/office/powerpoint/2010/main" val="41837738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926D29E3-0174-41A5-90B4-D26B71DAAB87}" type="slidenum">
              <a:rPr lang="en-US" altLang="en-US"/>
              <a:pPr/>
              <a:t>29</a:t>
            </a:fld>
            <a:endParaRPr lang="en-US" altLang="en-US"/>
          </a:p>
        </p:txBody>
      </p:sp>
      <p:sp>
        <p:nvSpPr>
          <p:cNvPr id="983042" name="Rectangle 2"/>
          <p:cNvSpPr>
            <a:spLocks noGrp="1" noRot="1" noChangeAspect="1" noChangeArrowheads="1" noTextEdit="1"/>
          </p:cNvSpPr>
          <p:nvPr>
            <p:ph type="sldImg"/>
          </p:nvPr>
        </p:nvSpPr>
        <p:spPr>
          <a:xfrm>
            <a:off x="447675" y="576263"/>
            <a:ext cx="6053138" cy="3406775"/>
          </a:xfrm>
          <a:ln w="12700" cap="flat">
            <a:solidFill>
              <a:schemeClr val="tx1"/>
            </a:solidFill>
            <a:miter lim="800000"/>
            <a:headEnd/>
            <a:tailEnd/>
          </a:ln>
        </p:spPr>
      </p:sp>
      <p:sp>
        <p:nvSpPr>
          <p:cNvPr id="983043" name="Rectangle 3"/>
          <p:cNvSpPr>
            <a:spLocks noGrp="1" noChangeArrowheads="1"/>
          </p:cNvSpPr>
          <p:nvPr>
            <p:ph type="body" idx="1"/>
          </p:nvPr>
        </p:nvSpPr>
        <p:spPr>
          <a:xfrm>
            <a:off x="520700" y="4311650"/>
            <a:ext cx="5978525" cy="4086225"/>
          </a:xfrm>
          <a:ln/>
        </p:spPr>
        <p:txBody>
          <a:bodyPr lIns="92283" tIns="46142" rIns="92283" bIns="46142"/>
          <a:lstStyle/>
          <a:p>
            <a:endParaRPr lang="en-US" altLang="en-US"/>
          </a:p>
        </p:txBody>
      </p:sp>
    </p:spTree>
    <p:extLst>
      <p:ext uri="{BB962C8B-B14F-4D97-AF65-F5344CB8AC3E}">
        <p14:creationId xmlns:p14="http://schemas.microsoft.com/office/powerpoint/2010/main" val="18870147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16EA80-B8EC-4297-B546-DA5B8F2183A2}" type="slidenum">
              <a:rPr lang="en-US" altLang="en-US"/>
              <a:pPr/>
              <a:t>30</a:t>
            </a:fld>
            <a:endParaRPr lang="en-US" altLang="en-US"/>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303374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0F5C3882-AEAB-43C9-81D3-0CE6566493D9}" type="slidenum">
              <a:rPr lang="en-US" altLang="en-US"/>
              <a:pPr/>
              <a:t>4</a:t>
            </a:fld>
            <a:endParaRPr lang="en-US" altLang="en-US"/>
          </a:p>
        </p:txBody>
      </p:sp>
      <p:sp>
        <p:nvSpPr>
          <p:cNvPr id="963586" name="Rectangle 2"/>
          <p:cNvSpPr>
            <a:spLocks noGrp="1" noChangeArrowheads="1"/>
          </p:cNvSpPr>
          <p:nvPr>
            <p:ph type="body" idx="1"/>
          </p:nvPr>
        </p:nvSpPr>
        <p:spPr>
          <a:xfrm>
            <a:off x="519113" y="4311650"/>
            <a:ext cx="5978525" cy="4086225"/>
          </a:xfrm>
          <a:ln/>
        </p:spPr>
        <p:txBody>
          <a:bodyPr lIns="92283" tIns="46142" rIns="92283" bIns="46142"/>
          <a:lstStyle/>
          <a:p>
            <a:endParaRPr lang="en-US" altLang="en-US"/>
          </a:p>
        </p:txBody>
      </p:sp>
      <p:sp>
        <p:nvSpPr>
          <p:cNvPr id="963587" name="Rectangle 3"/>
          <p:cNvSpPr>
            <a:spLocks noGrp="1" noRot="1" noChangeAspect="1" noChangeArrowheads="1" noTextEdit="1"/>
          </p:cNvSpPr>
          <p:nvPr>
            <p:ph type="sldImg"/>
          </p:nvPr>
        </p:nvSpPr>
        <p:spPr>
          <a:xfrm>
            <a:off x="463550" y="585788"/>
            <a:ext cx="6018213" cy="3387725"/>
          </a:xfrm>
          <a:ln/>
        </p:spPr>
      </p:sp>
    </p:spTree>
    <p:extLst>
      <p:ext uri="{BB962C8B-B14F-4D97-AF65-F5344CB8AC3E}">
        <p14:creationId xmlns:p14="http://schemas.microsoft.com/office/powerpoint/2010/main" val="2094002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82E7AF71-B41B-4206-9BB3-6975DD1755B9}" type="slidenum">
              <a:rPr lang="en-US" altLang="en-US"/>
              <a:pPr/>
              <a:t>5</a:t>
            </a:fld>
            <a:endParaRPr lang="en-US" altLang="en-US"/>
          </a:p>
        </p:txBody>
      </p:sp>
      <p:sp>
        <p:nvSpPr>
          <p:cNvPr id="965634" name="Rectangle 2"/>
          <p:cNvSpPr>
            <a:spLocks noGrp="1" noRot="1" noChangeAspect="1" noChangeArrowheads="1" noTextEdit="1"/>
          </p:cNvSpPr>
          <p:nvPr>
            <p:ph type="sldImg"/>
          </p:nvPr>
        </p:nvSpPr>
        <p:spPr>
          <a:xfrm>
            <a:off x="479425" y="595313"/>
            <a:ext cx="5989638" cy="3370262"/>
          </a:xfrm>
          <a:ln w="12700" cap="flat">
            <a:solidFill>
              <a:schemeClr val="tx1"/>
            </a:solidFill>
            <a:miter lim="800000"/>
            <a:headEnd/>
            <a:tailEnd/>
          </a:ln>
        </p:spPr>
      </p:sp>
      <p:sp>
        <p:nvSpPr>
          <p:cNvPr id="965635" name="Rectangle 3"/>
          <p:cNvSpPr>
            <a:spLocks noGrp="1" noChangeArrowheads="1"/>
          </p:cNvSpPr>
          <p:nvPr>
            <p:ph type="body" idx="1"/>
          </p:nvPr>
        </p:nvSpPr>
        <p:spPr>
          <a:xfrm>
            <a:off x="519113" y="4311650"/>
            <a:ext cx="5978525" cy="4086225"/>
          </a:xfrm>
          <a:ln/>
        </p:spPr>
        <p:txBody>
          <a:bodyPr lIns="92283" tIns="46142" rIns="92283" bIns="46142"/>
          <a:lstStyle/>
          <a:p>
            <a:endParaRPr lang="en-US" altLang="en-US"/>
          </a:p>
        </p:txBody>
      </p:sp>
    </p:spTree>
    <p:extLst>
      <p:ext uri="{BB962C8B-B14F-4D97-AF65-F5344CB8AC3E}">
        <p14:creationId xmlns:p14="http://schemas.microsoft.com/office/powerpoint/2010/main" val="158381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7EA10B26-7E48-480D-A395-9F6518E7C441}" type="slidenum">
              <a:rPr lang="en-US" altLang="en-US"/>
              <a:pPr/>
              <a:t>6</a:t>
            </a:fld>
            <a:endParaRPr lang="en-US" altLang="en-US"/>
          </a:p>
        </p:txBody>
      </p:sp>
      <p:sp>
        <p:nvSpPr>
          <p:cNvPr id="967682" name="Rectangle 2"/>
          <p:cNvSpPr>
            <a:spLocks noGrp="1" noChangeArrowheads="1"/>
          </p:cNvSpPr>
          <p:nvPr>
            <p:ph type="body" idx="1"/>
          </p:nvPr>
        </p:nvSpPr>
        <p:spPr>
          <a:xfrm>
            <a:off x="519113" y="4311650"/>
            <a:ext cx="5978525" cy="4086225"/>
          </a:xfrm>
          <a:ln/>
        </p:spPr>
        <p:txBody>
          <a:bodyPr lIns="92283" tIns="46142" rIns="92283" bIns="46142"/>
          <a:lstStyle/>
          <a:p>
            <a:endParaRPr lang="en-US" altLang="en-US"/>
          </a:p>
        </p:txBody>
      </p:sp>
      <p:sp>
        <p:nvSpPr>
          <p:cNvPr id="967683" name="Rectangle 3"/>
          <p:cNvSpPr>
            <a:spLocks noGrp="1" noRot="1" noChangeAspect="1" noChangeArrowheads="1" noTextEdit="1"/>
          </p:cNvSpPr>
          <p:nvPr>
            <p:ph type="sldImg"/>
          </p:nvPr>
        </p:nvSpPr>
        <p:spPr>
          <a:xfrm>
            <a:off x="463550" y="585788"/>
            <a:ext cx="6018213" cy="3387725"/>
          </a:xfrm>
          <a:ln/>
        </p:spPr>
      </p:sp>
    </p:spTree>
    <p:extLst>
      <p:ext uri="{BB962C8B-B14F-4D97-AF65-F5344CB8AC3E}">
        <p14:creationId xmlns:p14="http://schemas.microsoft.com/office/powerpoint/2010/main" val="2686063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58FF86CE-FB0D-444C-A9C6-024502AF19A7}" type="slidenum">
              <a:rPr lang="en-US" altLang="en-US"/>
              <a:pPr/>
              <a:t>7</a:t>
            </a:fld>
            <a:endParaRPr lang="en-US" altLang="en-US"/>
          </a:p>
        </p:txBody>
      </p:sp>
      <p:sp>
        <p:nvSpPr>
          <p:cNvPr id="973826" name="Rectangle 2"/>
          <p:cNvSpPr>
            <a:spLocks noGrp="1" noRot="1" noChangeAspect="1" noChangeArrowheads="1" noTextEdit="1"/>
          </p:cNvSpPr>
          <p:nvPr>
            <p:ph type="sldImg"/>
          </p:nvPr>
        </p:nvSpPr>
        <p:spPr>
          <a:xfrm>
            <a:off x="479425" y="595313"/>
            <a:ext cx="5989638" cy="3370262"/>
          </a:xfrm>
          <a:ln w="12700" cap="flat">
            <a:solidFill>
              <a:schemeClr val="tx1"/>
            </a:solidFill>
            <a:miter lim="800000"/>
            <a:headEnd/>
            <a:tailEnd/>
          </a:ln>
        </p:spPr>
      </p:sp>
      <p:sp>
        <p:nvSpPr>
          <p:cNvPr id="973827" name="Rectangle 3"/>
          <p:cNvSpPr>
            <a:spLocks noGrp="1" noChangeArrowheads="1"/>
          </p:cNvSpPr>
          <p:nvPr>
            <p:ph type="body" idx="1"/>
          </p:nvPr>
        </p:nvSpPr>
        <p:spPr>
          <a:xfrm>
            <a:off x="519113" y="4311650"/>
            <a:ext cx="5978525" cy="4086225"/>
          </a:xfrm>
          <a:ln/>
        </p:spPr>
        <p:txBody>
          <a:bodyPr lIns="92283" tIns="46142" rIns="92283" bIns="46142"/>
          <a:lstStyle/>
          <a:p>
            <a:endParaRPr lang="en-US" altLang="en-US"/>
          </a:p>
        </p:txBody>
      </p:sp>
    </p:spTree>
    <p:extLst>
      <p:ext uri="{BB962C8B-B14F-4D97-AF65-F5344CB8AC3E}">
        <p14:creationId xmlns:p14="http://schemas.microsoft.com/office/powerpoint/2010/main" val="1074665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3F3D2A47-9396-4093-853A-3DD2F723E7B0}" type="slidenum">
              <a:rPr lang="en-US" altLang="en-US"/>
              <a:pPr/>
              <a:t>9</a:t>
            </a:fld>
            <a:endParaRPr lang="en-US" altLang="en-US"/>
          </a:p>
        </p:txBody>
      </p:sp>
      <p:sp>
        <p:nvSpPr>
          <p:cNvPr id="1092610" name="Rectangle 2"/>
          <p:cNvSpPr>
            <a:spLocks noGrp="1" noChangeArrowheads="1"/>
          </p:cNvSpPr>
          <p:nvPr>
            <p:ph type="body" idx="1"/>
          </p:nvPr>
        </p:nvSpPr>
        <p:spPr>
          <a:xfrm>
            <a:off x="520700" y="4313238"/>
            <a:ext cx="5976938" cy="4086225"/>
          </a:xfrm>
          <a:noFill/>
          <a:ln/>
          <a:extLst>
            <a:ext uri="{91240B29-F687-4F45-9708-019B960494DF}">
              <a14:hiddenLine xmlns:a14="http://schemas.microsoft.com/office/drawing/2010/main" w="12700">
                <a:solidFill>
                  <a:schemeClr val="tx1"/>
                </a:solidFill>
                <a:miter lim="800000"/>
                <a:headEnd/>
                <a:tailEnd/>
              </a14:hiddenLine>
            </a:ext>
          </a:extLst>
        </p:spPr>
        <p:txBody>
          <a:bodyPr lIns="90686" tIns="44547" rIns="90686" bIns="44547"/>
          <a:lstStyle/>
          <a:p>
            <a:r>
              <a:rPr lang="en-US" altLang="en-US"/>
              <a:t>All of you should have taken a logic design class so you should know how to do a synchronous design using a clock but let’s have a brief review.</a:t>
            </a:r>
          </a:p>
          <a:p>
            <a:r>
              <a:rPr lang="en-US" altLang="en-US"/>
              <a:t>In this class, all your designs should only have one clock in it.  Furthermore, all storage elements are clocked by the same clock edge, namely the falling clock edge.</a:t>
            </a:r>
          </a:p>
          <a:p>
            <a:r>
              <a:rPr lang="en-US" altLang="en-US"/>
              <a:t>You should NOT try to use both edges of the clock nor try to use any Flip Flops that are level sensitive instead of edge sensitive. (This is reserved for real world desingers!)</a:t>
            </a:r>
          </a:p>
          <a:p>
            <a:r>
              <a:rPr lang="en-US" altLang="en-US"/>
              <a:t>If you follow this clocking methodology (All storage elements are clocked ....), then the  inputs to your combinational logic blocks will come from the outputs of some registers or externally.</a:t>
            </a:r>
          </a:p>
          <a:p>
            <a:r>
              <a:rPr lang="en-US" altLang="en-US"/>
              <a:t>Consequently, they are updated at each clock tick.</a:t>
            </a:r>
          </a:p>
          <a:p>
            <a:r>
              <a:rPr lang="en-US" altLang="en-US"/>
              <a:t>On the other side of the combination logic block, the outputs will be saved in another register.</a:t>
            </a:r>
          </a:p>
          <a:p>
            <a:r>
              <a:rPr lang="en-US" altLang="en-US"/>
              <a:t>Therefore, the outputs must be stable before the next clock tick.</a:t>
            </a:r>
          </a:p>
          <a:p>
            <a:endParaRPr lang="en-US" altLang="en-US"/>
          </a:p>
          <a:p>
            <a:r>
              <a:rPr lang="en-US" altLang="en-US"/>
              <a:t>+2 = 63 min. (Y:43)</a:t>
            </a:r>
          </a:p>
          <a:p>
            <a:r>
              <a:rPr lang="en-US" altLang="en-US"/>
              <a:t> </a:t>
            </a:r>
          </a:p>
        </p:txBody>
      </p:sp>
      <p:sp>
        <p:nvSpPr>
          <p:cNvPr id="1092611" name="Rectangle 3"/>
          <p:cNvSpPr>
            <a:spLocks noGrp="1" noRot="1" noChangeAspect="1" noChangeArrowheads="1" noTextEdit="1"/>
          </p:cNvSpPr>
          <p:nvPr>
            <p:ph type="sldImg"/>
          </p:nvPr>
        </p:nvSpPr>
        <p:spPr>
          <a:xfrm>
            <a:off x="436563" y="569913"/>
            <a:ext cx="6076950" cy="3419475"/>
          </a:xfrm>
          <a:ln/>
          <a:extLst>
            <a:ext uri="{91240B29-F687-4F45-9708-019B960494DF}">
              <a14:hiddenLine xmlns:a14="http://schemas.microsoft.com/office/drawing/2010/main" w="12700">
                <a:solidFill>
                  <a:srgbClr val="000000"/>
                </a:solidFill>
                <a:miter lim="800000"/>
                <a:headEnd/>
                <a:tailEnd/>
              </a14:hiddenLine>
            </a:ext>
          </a:extLst>
        </p:spPr>
      </p:sp>
    </p:spTree>
    <p:extLst>
      <p:ext uri="{BB962C8B-B14F-4D97-AF65-F5344CB8AC3E}">
        <p14:creationId xmlns:p14="http://schemas.microsoft.com/office/powerpoint/2010/main" val="868946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69CED4-57F5-40A8-A7C8-37B5E30F74AB}" type="slidenum">
              <a:rPr lang="en-US" altLang="en-US"/>
              <a:pPr/>
              <a:t>10</a:t>
            </a:fld>
            <a:endParaRPr lang="en-US" altLang="en-US"/>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19675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D87522-8BE9-4E01-A24E-A525C46121DA}" type="slidenum">
              <a:rPr lang="en-US" altLang="en-US"/>
              <a:pPr/>
              <a:t>11</a:t>
            </a:fld>
            <a:endParaRPr lang="en-US" altLang="en-US"/>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069731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7EA716-4FC7-46D1-A8A6-3D4A52FB39D3}" type="slidenum">
              <a:rPr lang="en-US" altLang="en-US"/>
              <a:pPr/>
              <a:t>12</a:t>
            </a:fld>
            <a:endParaRPr lang="en-US" alt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0818237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33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588" y="1588"/>
            <a:ext cx="1218723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rgbClr val="FFFF00"/>
                </a:solidFill>
                <a:latin typeface="Arial" pitchFamily="34" charset="0"/>
                <a:cs typeface="Arial" pitchFamily="34" charset="0"/>
              </a:defRPr>
            </a:lvl1pPr>
          </a:lstStyle>
          <a:p>
            <a:r>
              <a:rPr lang="en-US" dirty="0"/>
              <a:t>Presentation Title Goes Here</a:t>
            </a:r>
          </a:p>
        </p:txBody>
      </p:sp>
      <p:sp>
        <p:nvSpPr>
          <p:cNvPr id="9"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rgbClr val="FFFF00"/>
                </a:solidFill>
                <a:latin typeface="Arial" pitchFamily="34" charset="0"/>
                <a:cs typeface="Arial" pitchFamily="34" charset="0"/>
              </a:defRPr>
            </a:lvl1pPr>
          </a:lstStyle>
          <a:p>
            <a:r>
              <a:rPr lang="en-US" dirty="0"/>
              <a:t>Subtitle Goes Here</a:t>
            </a:r>
          </a:p>
        </p:txBody>
      </p:sp>
      <p:sp>
        <p:nvSpPr>
          <p:cNvPr id="10"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solidFill>
                  <a:srgbClr val="FFFF00"/>
                </a:solidFill>
                <a:latin typeface="Arial" pitchFamily="34" charset="0"/>
                <a:cs typeface="Arial" pitchFamily="34" charset="0"/>
              </a:defRPr>
            </a:lvl1pPr>
          </a:lstStyle>
          <a:p>
            <a:pPr lvl="0"/>
            <a:r>
              <a:rPr lang="en-US" dirty="0"/>
              <a:t>Speaker Name</a:t>
            </a:r>
          </a:p>
        </p:txBody>
      </p:sp>
      <p:sp>
        <p:nvSpPr>
          <p:cNvPr id="11"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Date</a:t>
            </a:r>
          </a:p>
        </p:txBody>
      </p:sp>
      <p:sp>
        <p:nvSpPr>
          <p:cNvPr id="12"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Speaker Title</a:t>
            </a:r>
          </a:p>
        </p:txBody>
      </p:sp>
    </p:spTree>
    <p:extLst>
      <p:ext uri="{BB962C8B-B14F-4D97-AF65-F5344CB8AC3E}">
        <p14:creationId xmlns:p14="http://schemas.microsoft.com/office/powerpoint/2010/main" val="1547504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6377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atin typeface="Arial" pitchFamily="34" charset="0"/>
                <a:cs typeface="Arial" pitchFamily="34" charset="0"/>
              </a:defRPr>
            </a:lvl1pPr>
          </a:lstStyle>
          <a:p>
            <a:r>
              <a:rPr lang="en-US" smtClean="0"/>
              <a:t>Click to edit Master title style</a:t>
            </a:r>
            <a:endParaRPr lang="en-US"/>
          </a:p>
        </p:txBody>
      </p:sp>
      <p:sp>
        <p:nvSpPr>
          <p:cNvPr id="3" name="Content Placeholder 2"/>
          <p:cNvSpPr>
            <a:spLocks noGrp="1"/>
          </p:cNvSpPr>
          <p:nvPr>
            <p:ph idx="1"/>
          </p:nvPr>
        </p:nvSpPr>
        <p:spPr>
          <a:xfrm>
            <a:off x="4765492" y="273051"/>
            <a:ext cx="6060417" cy="5853113"/>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357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atin typeface="Arial" pitchFamily="34" charset="0"/>
                <a:cs typeface="Arial" pitchFamily="34" charset="0"/>
              </a:defRPr>
            </a:lvl1pPr>
          </a:lstStyle>
          <a:p>
            <a:r>
              <a:rPr lang="en-US" smtClean="0"/>
              <a:t>Click to edit Master title style</a:t>
            </a:r>
            <a:endParaRPr lang="en-US"/>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54521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33824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12589" y="274639"/>
            <a:ext cx="9853823" cy="5851525"/>
          </a:xfrm>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18866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Slide Picture with Titl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smtClean="0"/>
              <a:t>Click icon to add picture</a:t>
            </a:r>
            <a:endParaRPr lang="en-US" dirty="0"/>
          </a:p>
        </p:txBody>
      </p:sp>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24295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Slide 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smtClean="0"/>
              <a:t>Click icon to add picture</a:t>
            </a:r>
            <a:endParaRPr lang="en-US" dirty="0"/>
          </a:p>
        </p:txBody>
      </p:sp>
    </p:spTree>
    <p:extLst>
      <p:ext uri="{BB962C8B-B14F-4D97-AF65-F5344CB8AC3E}">
        <p14:creationId xmlns:p14="http://schemas.microsoft.com/office/powerpoint/2010/main" val="3041785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_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22576"/>
            <a:ext cx="2423616" cy="3635424"/>
          </a:xfrm>
          <a:prstGeom prst="rect">
            <a:avLst/>
          </a:prstGeom>
        </p:spPr>
      </p:pic>
      <p:sp>
        <p:nvSpPr>
          <p:cNvPr id="7" name="TextBox 6"/>
          <p:cNvSpPr txBox="1"/>
          <p:nvPr userDrawn="1"/>
        </p:nvSpPr>
        <p:spPr bwMode="auto">
          <a:xfrm>
            <a:off x="1979612" y="4219724"/>
            <a:ext cx="5638800" cy="181588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lgn="r">
              <a:spcBef>
                <a:spcPts val="0"/>
              </a:spcBef>
              <a:buSzTx/>
            </a:pPr>
            <a:r>
              <a:rPr lang="en-US" sz="2800" i="0" dirty="0" smtClean="0">
                <a:latin typeface="Arial" pitchFamily="34" charset="0"/>
                <a:cs typeface="Arial" pitchFamily="34" charset="0"/>
              </a:rPr>
              <a:t>Dr Ganesh </a:t>
            </a:r>
            <a:r>
              <a:rPr lang="en-US" sz="2800" i="0" dirty="0" err="1" smtClean="0">
                <a:latin typeface="Arial" pitchFamily="34" charset="0"/>
                <a:cs typeface="Arial" pitchFamily="34" charset="0"/>
              </a:rPr>
              <a:t>Neelakanta</a:t>
            </a:r>
            <a:r>
              <a:rPr lang="en-US" sz="2800" i="0" dirty="0" smtClean="0">
                <a:latin typeface="Arial" pitchFamily="34" charset="0"/>
                <a:cs typeface="Arial" pitchFamily="34" charset="0"/>
              </a:rPr>
              <a:t> </a:t>
            </a:r>
            <a:r>
              <a:rPr lang="en-US" sz="2800" i="0" dirty="0" err="1" smtClean="0">
                <a:latin typeface="Arial" pitchFamily="34" charset="0"/>
                <a:cs typeface="Arial" pitchFamily="34" charset="0"/>
              </a:rPr>
              <a:t>Iyer</a:t>
            </a:r>
            <a:endParaRPr lang="en-US" sz="2800" i="0" dirty="0" smtClean="0">
              <a:latin typeface="Arial" pitchFamily="34" charset="0"/>
              <a:cs typeface="Arial" pitchFamily="34" charset="0"/>
            </a:endParaRPr>
          </a:p>
          <a:p>
            <a:pPr algn="r">
              <a:spcBef>
                <a:spcPts val="0"/>
              </a:spcBef>
              <a:buSzTx/>
            </a:pPr>
            <a:endParaRPr lang="en-US" sz="2800" i="0" dirty="0" smtClean="0">
              <a:latin typeface="Arial" pitchFamily="34" charset="0"/>
              <a:cs typeface="Arial" pitchFamily="34" charset="0"/>
            </a:endParaRPr>
          </a:p>
          <a:p>
            <a:pPr algn="r">
              <a:spcBef>
                <a:spcPts val="0"/>
              </a:spcBef>
              <a:buSzTx/>
            </a:pPr>
            <a:r>
              <a:rPr lang="en-US" sz="2800" i="0" dirty="0" smtClean="0">
                <a:latin typeface="Arial" pitchFamily="34" charset="0"/>
                <a:cs typeface="Arial" pitchFamily="34" charset="0"/>
              </a:rPr>
              <a:t>ni_amrita@progress.com</a:t>
            </a:r>
            <a:endParaRPr lang="en-US" sz="2800" i="0" dirty="0">
              <a:latin typeface="Arial" pitchFamily="34" charset="0"/>
              <a:cs typeface="Arial" pitchFamily="34" charset="0"/>
            </a:endParaRPr>
          </a:p>
          <a:p>
            <a:pPr algn="r">
              <a:spcBef>
                <a:spcPts val="0"/>
              </a:spcBef>
              <a:buSzTx/>
            </a:pPr>
            <a:r>
              <a:rPr lang="en-US" sz="2800" i="0" dirty="0">
                <a:latin typeface="Arial" pitchFamily="34" charset="0"/>
                <a:cs typeface="Arial" pitchFamily="34" charset="0"/>
              </a:rPr>
              <a:t>ganesh.vigneswara@gmail.com </a:t>
            </a:r>
          </a:p>
        </p:txBody>
      </p:sp>
      <p:pic>
        <p:nvPicPr>
          <p:cNvPr id="8" name="Picture 4" descr="Image result for thank you"/>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84612" y="1143000"/>
            <a:ext cx="3867891" cy="273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990012" y="152400"/>
            <a:ext cx="2820821" cy="282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0507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sp>
        <p:nvSpPr>
          <p:cNvPr id="7" name="AutoShape 2" descr="Image result for amrita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7085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atin typeface="Arial" pitchFamily="34" charset="0"/>
                <a:cs typeface="Arial" pitchFamily="34" charset="0"/>
              </a:defRPr>
            </a:lvl1pPr>
          </a:lstStyle>
          <a:p>
            <a:r>
              <a:rPr lang="en-US" smtClean="0"/>
              <a:t>Click to edit Master title style</a:t>
            </a:r>
            <a:endParaRPr lang="en-US"/>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99012"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6137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04571" cy="1143000"/>
          </a:xfrm>
        </p:spPr>
        <p:txBody>
          <a:bodyPr/>
          <a:lstStyle>
            <a:lvl1pPr>
              <a:defRPr>
                <a:latin typeface="Arial" pitchFamily="34" charset="0"/>
                <a:cs typeface="Arial" pitchFamily="34" charset="0"/>
              </a:defRPr>
            </a:lvl1pPr>
          </a:lstStyle>
          <a:p>
            <a:r>
              <a:rPr lang="en-US" smtClean="0"/>
              <a:t>Click to edit Master title style</a:t>
            </a:r>
            <a:endParaRPr lang="en-US"/>
          </a:p>
        </p:txBody>
      </p:sp>
      <p:sp>
        <p:nvSpPr>
          <p:cNvPr id="3" name="Content Placeholder 2"/>
          <p:cNvSpPr>
            <a:spLocks noGrp="1"/>
          </p:cNvSpPr>
          <p:nvPr>
            <p:ph sz="half" idx="1"/>
          </p:nvPr>
        </p:nvSpPr>
        <p:spPr>
          <a:xfrm>
            <a:off x="608012" y="1600200"/>
            <a:ext cx="5486400"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399212" y="1600200"/>
            <a:ext cx="5486399"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6088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80771" cy="1143000"/>
          </a:xfrm>
        </p:spPr>
        <p:txBody>
          <a:bodyPr/>
          <a:lstStyle>
            <a:lvl1pPr>
              <a:defRPr>
                <a:latin typeface="Arial" pitchFamily="34" charset="0"/>
                <a:cs typeface="Arial" pitchFamily="34" charset="0"/>
              </a:defRPr>
            </a:lvl1pPr>
          </a:lstStyle>
          <a:p>
            <a:r>
              <a:rPr lang="en-US" smtClean="0"/>
              <a:t>Click to edit Master title style</a:t>
            </a:r>
            <a:endParaRPr lang="en-US"/>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8" name="Footer Placeholder 7"/>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9" name="Slide Number Placeholder 8"/>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11"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375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056971" cy="1143000"/>
          </a:xfrm>
        </p:spPr>
        <p:txBody>
          <a:bodyPr/>
          <a:lstStyle>
            <a:lvl1pPr>
              <a:defRPr>
                <a:latin typeface="Arial" pitchFamily="34" charset="0"/>
                <a:cs typeface="Arial" pitchFamily="34" charset="0"/>
              </a:defRPr>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4" name="Footer Placeholder 3"/>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5194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 background Dark">
    <p:spTree>
      <p:nvGrpSpPr>
        <p:cNvPr id="1" name=""/>
        <p:cNvGrpSpPr/>
        <p:nvPr/>
      </p:nvGrpSpPr>
      <p:grpSpPr>
        <a:xfrm>
          <a:off x="0" y="0"/>
          <a:ext cx="0" cy="0"/>
          <a:chOff x="0" y="0"/>
          <a:chExt cx="0" cy="0"/>
        </a:xfrm>
      </p:grpSpPr>
      <p:pic>
        <p:nvPicPr>
          <p:cNvPr id="1028" name="Picture 4" descr="Image result for background texture design"/>
          <p:cNvPicPr>
            <a:picLocks noChangeAspect="1" noChangeArrowheads="1"/>
          </p:cNvPicPr>
          <p:nvPr userDrawn="1"/>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9989"/>
          <a:stretch/>
        </p:blipFill>
        <p:spPr bwMode="auto">
          <a:xfrm>
            <a:off x="-2" y="14130"/>
            <a:ext cx="12188825" cy="68570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8425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Title with background Dark">
    <p:spTree>
      <p:nvGrpSpPr>
        <p:cNvPr id="1" name=""/>
        <p:cNvGrpSpPr/>
        <p:nvPr/>
      </p:nvGrpSpPr>
      <p:grpSpPr>
        <a:xfrm>
          <a:off x="0" y="0"/>
          <a:ext cx="0" cy="0"/>
          <a:chOff x="0" y="0"/>
          <a:chExt cx="0" cy="0"/>
        </a:xfrm>
      </p:grpSpPr>
      <p:pic>
        <p:nvPicPr>
          <p:cNvPr id="2066" name="Picture 18" descr="Image result for background texture design elephant body"/>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355" y="7936"/>
            <a:ext cx="12206179" cy="68659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smtClean="0"/>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02703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2_Title with background Dark">
    <p:spTree>
      <p:nvGrpSpPr>
        <p:cNvPr id="1" name=""/>
        <p:cNvGrpSpPr/>
        <p:nvPr/>
      </p:nvGrpSpPr>
      <p:grpSpPr>
        <a:xfrm>
          <a:off x="0" y="0"/>
          <a:ext cx="0" cy="0"/>
          <a:chOff x="0" y="0"/>
          <a:chExt cx="0" cy="0"/>
        </a:xfrm>
      </p:grpSpPr>
      <p:pic>
        <p:nvPicPr>
          <p:cNvPr id="3074" name="Picture 2" descr="Image result for background texture design peacock"/>
          <p:cNvPicPr>
            <a:picLocks noChangeAspect="1" noChangeArrowheads="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57" t="9738" r="257" b="9738"/>
          <a:stretch/>
        </p:blipFill>
        <p:spPr bwMode="auto">
          <a:xfrm>
            <a:off x="-30491" y="-4795"/>
            <a:ext cx="12219316" cy="68874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smtClean="0"/>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93409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err="1" smtClean="0"/>
              <a:t>Dr</a:t>
            </a:r>
            <a:r>
              <a:rPr lang="en-US" dirty="0" smtClean="0"/>
              <a:t> Ganesh </a:t>
            </a:r>
            <a:r>
              <a:rPr lang="en-US" dirty="0" err="1" smtClean="0"/>
              <a:t>Neelakanta</a:t>
            </a:r>
            <a:r>
              <a:rPr lang="en-US" dirty="0" smtClean="0"/>
              <a:t> </a:t>
            </a:r>
            <a:r>
              <a:rPr lang="en-US" dirty="0" err="1" smtClean="0"/>
              <a:t>Iyer</a:t>
            </a:r>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DB6DB-7499-4228-9BC0-66809057D228}" type="slidenum">
              <a:rPr lang="en-US" smtClean="0"/>
              <a:t>‹#›</a:t>
            </a:fld>
            <a:endParaRPr lang="en-US" dirty="0"/>
          </a:p>
        </p:txBody>
      </p:sp>
    </p:spTree>
    <p:extLst>
      <p:ext uri="{BB962C8B-B14F-4D97-AF65-F5344CB8AC3E}">
        <p14:creationId xmlns:p14="http://schemas.microsoft.com/office/powerpoint/2010/main" val="2358558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3" r:id="rId7"/>
    <p:sldLayoutId id="2147483664" r:id="rId8"/>
    <p:sldLayoutId id="2147483665" r:id="rId9"/>
    <p:sldLayoutId id="2147483655" r:id="rId10"/>
    <p:sldLayoutId id="2147483656" r:id="rId11"/>
    <p:sldLayoutId id="2147483657" r:id="rId12"/>
    <p:sldLayoutId id="2147483658" r:id="rId13"/>
    <p:sldLayoutId id="2147483659" r:id="rId14"/>
    <p:sldLayoutId id="2147483661" r:id="rId15"/>
    <p:sldLayoutId id="2147483662" r:id="rId16"/>
    <p:sldLayoutId id="2147483660" r:id="rId17"/>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17.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6.wmf"/><Relationship Id="rId4" Type="http://schemas.openxmlformats.org/officeDocument/2006/relationships/oleObject" Target="../embeddings/oleObject2.bin"/></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9.w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0.wmf"/><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258464" y="1857658"/>
            <a:ext cx="9865148" cy="1482442"/>
          </a:xfrm>
        </p:spPr>
        <p:txBody>
          <a:bodyPr>
            <a:normAutofit fontScale="90000"/>
          </a:bodyPr>
          <a:lstStyle/>
          <a:p>
            <a:r>
              <a:rPr lang="en-US" dirty="0" smtClean="0"/>
              <a:t>15CSE301 </a:t>
            </a:r>
            <a:br>
              <a:rPr lang="en-US" dirty="0" smtClean="0"/>
            </a:br>
            <a:r>
              <a:rPr lang="en-US" dirty="0" smtClean="0"/>
              <a:t>Computer Organization and Architecture</a:t>
            </a:r>
            <a:endParaRPr lang="en-US" dirty="0"/>
          </a:p>
        </p:txBody>
      </p:sp>
      <p:sp>
        <p:nvSpPr>
          <p:cNvPr id="7" name="Subtitle 6"/>
          <p:cNvSpPr>
            <a:spLocks noGrp="1"/>
          </p:cNvSpPr>
          <p:nvPr>
            <p:ph type="subTitle" idx="1"/>
          </p:nvPr>
        </p:nvSpPr>
        <p:spPr/>
        <p:txBody>
          <a:bodyPr>
            <a:normAutofit lnSpcReduction="10000"/>
          </a:bodyPr>
          <a:lstStyle/>
          <a:p>
            <a:r>
              <a:rPr lang="en-US" dirty="0" smtClean="0"/>
              <a:t>Assessing and Understanding Performance</a:t>
            </a:r>
          </a:p>
        </p:txBody>
      </p:sp>
      <p:sp>
        <p:nvSpPr>
          <p:cNvPr id="8" name="Text Placeholder 7"/>
          <p:cNvSpPr>
            <a:spLocks noGrp="1"/>
          </p:cNvSpPr>
          <p:nvPr>
            <p:ph type="body" sz="quarter" idx="10"/>
          </p:nvPr>
        </p:nvSpPr>
        <p:spPr/>
        <p:txBody>
          <a:bodyPr>
            <a:normAutofit fontScale="92500" lnSpcReduction="10000"/>
          </a:bodyPr>
          <a:lstStyle/>
          <a:p>
            <a:r>
              <a:rPr lang="en-US" dirty="0" err="1" smtClean="0"/>
              <a:t>Dr</a:t>
            </a:r>
            <a:r>
              <a:rPr lang="en-US" dirty="0" smtClean="0"/>
              <a:t> Ganesh </a:t>
            </a:r>
            <a:r>
              <a:rPr lang="en-US" dirty="0" err="1" smtClean="0"/>
              <a:t>Neelakanta</a:t>
            </a:r>
            <a:r>
              <a:rPr lang="en-US" dirty="0" smtClean="0"/>
              <a:t> </a:t>
            </a:r>
            <a:r>
              <a:rPr lang="en-US" dirty="0" err="1" smtClean="0"/>
              <a:t>Iyer</a:t>
            </a:r>
            <a:r>
              <a:rPr lang="en-US" dirty="0"/>
              <a:t>	</a:t>
            </a:r>
            <a:r>
              <a:rPr lang="en-US" dirty="0" smtClean="0"/>
              <a:t>	</a:t>
            </a:r>
            <a:endParaRPr lang="en-US" dirty="0"/>
          </a:p>
        </p:txBody>
      </p:sp>
      <p:sp>
        <p:nvSpPr>
          <p:cNvPr id="10" name="Text Placeholder 9"/>
          <p:cNvSpPr>
            <a:spLocks noGrp="1"/>
          </p:cNvSpPr>
          <p:nvPr>
            <p:ph type="body" sz="quarter" idx="12"/>
          </p:nvPr>
        </p:nvSpPr>
        <p:spPr/>
        <p:txBody>
          <a:bodyPr/>
          <a:lstStyle/>
          <a:p>
            <a:r>
              <a:rPr lang="en-US" dirty="0" smtClean="0"/>
              <a:t>Amrita </a:t>
            </a:r>
            <a:r>
              <a:rPr lang="en-US" dirty="0" err="1" smtClean="0"/>
              <a:t>Vishwa</a:t>
            </a:r>
            <a:r>
              <a:rPr lang="en-US" dirty="0" smtClean="0"/>
              <a:t> </a:t>
            </a:r>
            <a:r>
              <a:rPr lang="en-US" dirty="0" err="1" smtClean="0"/>
              <a:t>Vidyapeetham</a:t>
            </a:r>
            <a:r>
              <a:rPr lang="en-US" dirty="0" smtClean="0"/>
              <a:t>, Coimbatore</a:t>
            </a:r>
            <a:endParaRPr lang="en-US" dirty="0"/>
          </a:p>
        </p:txBody>
      </p:sp>
      <p:sp>
        <p:nvSpPr>
          <p:cNvPr id="9" name="Text Placeholder 8"/>
          <p:cNvSpPr>
            <a:spLocks noGrp="1"/>
          </p:cNvSpPr>
          <p:nvPr>
            <p:ph type="body" sz="quarter" idx="11"/>
          </p:nvPr>
        </p:nvSpPr>
        <p:spPr/>
        <p:txBody>
          <a:bodyPr>
            <a:normAutofit fontScale="85000" lnSpcReduction="10000"/>
          </a:bodyPr>
          <a:lstStyle/>
          <a:p>
            <a:r>
              <a:rPr lang="en-US" dirty="0" smtClean="0"/>
              <a:t>Associate Professor, </a:t>
            </a:r>
            <a:r>
              <a:rPr lang="en-US" dirty="0" err="1" smtClean="0"/>
              <a:t>Dept</a:t>
            </a:r>
            <a:r>
              <a:rPr lang="en-US" dirty="0" smtClean="0"/>
              <a:t> of Computer Science and </a:t>
            </a:r>
            <a:r>
              <a:rPr lang="en-US" dirty="0" err="1" smtClean="0"/>
              <a:t>Engg</a:t>
            </a:r>
            <a:endParaRPr lang="en-US" dirty="0"/>
          </a:p>
        </p:txBody>
      </p:sp>
      <p:pic>
        <p:nvPicPr>
          <p:cNvPr id="1026" name="Picture 2" descr="C:\Users\ni_ganesh\Pictures\15281021053838327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7012" y="-304800"/>
            <a:ext cx="3901456" cy="195100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627812" y="5334000"/>
            <a:ext cx="5486400" cy="1384995"/>
          </a:xfrm>
          <a:prstGeom prst="rect">
            <a:avLst/>
          </a:prstGeom>
        </p:spPr>
        <p:txBody>
          <a:bodyPr wrap="square">
            <a:spAutoFit/>
          </a:bodyPr>
          <a:lstStyle/>
          <a:p>
            <a:r>
              <a:rPr lang="en-IE" sz="2400" b="1" u="sng" dirty="0" smtClean="0">
                <a:solidFill>
                  <a:schemeClr val="bg1"/>
                </a:solidFill>
                <a:latin typeface="FranklinGothic-Heavy"/>
              </a:rPr>
              <a:t>Reference:</a:t>
            </a:r>
          </a:p>
          <a:p>
            <a:r>
              <a:rPr lang="en-IE" sz="2400" b="1" dirty="0" smtClean="0">
                <a:solidFill>
                  <a:schemeClr val="bg1"/>
                </a:solidFill>
                <a:latin typeface="FranklinGothic-Heavy"/>
              </a:rPr>
              <a:t>Chapter 4</a:t>
            </a:r>
          </a:p>
          <a:p>
            <a:r>
              <a:rPr lang="en-IE" dirty="0" smtClean="0">
                <a:solidFill>
                  <a:schemeClr val="bg1"/>
                </a:solidFill>
                <a:latin typeface="FranklinGothic-Heavy"/>
              </a:rPr>
              <a:t>Computer </a:t>
            </a:r>
            <a:r>
              <a:rPr lang="en-IE" dirty="0">
                <a:solidFill>
                  <a:schemeClr val="bg1"/>
                </a:solidFill>
                <a:latin typeface="FranklinGothic-Heavy"/>
              </a:rPr>
              <a:t>Organization and </a:t>
            </a:r>
            <a:r>
              <a:rPr lang="en-IE" dirty="0" smtClean="0">
                <a:solidFill>
                  <a:schemeClr val="bg1"/>
                </a:solidFill>
                <a:latin typeface="FranklinGothic-Heavy"/>
              </a:rPr>
              <a:t>Design, The hardware / software interface,</a:t>
            </a:r>
            <a:r>
              <a:rPr lang="pt-BR" dirty="0" smtClean="0">
                <a:solidFill>
                  <a:schemeClr val="bg1"/>
                </a:solidFill>
                <a:latin typeface="FranklinGothic-Heavy"/>
              </a:rPr>
              <a:t> 3rd Edition </a:t>
            </a:r>
            <a:endParaRPr lang="en-IE" sz="800" dirty="0">
              <a:solidFill>
                <a:schemeClr val="bg1"/>
              </a:solidFill>
            </a:endParaRPr>
          </a:p>
        </p:txBody>
      </p:sp>
    </p:spTree>
    <p:extLst>
      <p:ext uri="{BB962C8B-B14F-4D97-AF65-F5344CB8AC3E}">
        <p14:creationId xmlns:p14="http://schemas.microsoft.com/office/powerpoint/2010/main" val="39644377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5"/>
          <p:cNvSpPr>
            <a:spLocks noGrp="1"/>
          </p:cNvSpPr>
          <p:nvPr>
            <p:ph type="sldNum" sz="quarter" idx="12"/>
          </p:nvPr>
        </p:nvSpPr>
        <p:spPr/>
        <p:txBody>
          <a:bodyPr/>
          <a:lstStyle/>
          <a:p>
            <a:fld id="{FB299443-7C13-41C9-94C4-6398163F3389}" type="slidenum">
              <a:rPr lang="en-US" altLang="en-US"/>
              <a:pPr/>
              <a:t>10</a:t>
            </a:fld>
            <a:endParaRPr lang="en-US" altLang="en-US"/>
          </a:p>
        </p:txBody>
      </p:sp>
      <p:sp>
        <p:nvSpPr>
          <p:cNvPr id="37890" name="Rectangle 2"/>
          <p:cNvSpPr>
            <a:spLocks noGrp="1" noChangeArrowheads="1"/>
          </p:cNvSpPr>
          <p:nvPr>
            <p:ph type="title"/>
          </p:nvPr>
        </p:nvSpPr>
        <p:spPr/>
        <p:txBody>
          <a:bodyPr>
            <a:normAutofit fontScale="90000"/>
          </a:bodyPr>
          <a:lstStyle/>
          <a:p>
            <a:r>
              <a:rPr lang="en-US" altLang="en-US"/>
              <a:t>Three Components of CPU Performance</a:t>
            </a:r>
          </a:p>
        </p:txBody>
      </p:sp>
      <p:sp>
        <p:nvSpPr>
          <p:cNvPr id="37918" name="Text Box 30"/>
          <p:cNvSpPr txBox="1">
            <a:spLocks noChangeArrowheads="1"/>
          </p:cNvSpPr>
          <p:nvPr/>
        </p:nvSpPr>
        <p:spPr bwMode="auto">
          <a:xfrm>
            <a:off x="6632294" y="2554942"/>
            <a:ext cx="2169184" cy="336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588"/>
              <a:t>Cycles Per Instruction</a:t>
            </a:r>
          </a:p>
        </p:txBody>
      </p:sp>
      <p:sp>
        <p:nvSpPr>
          <p:cNvPr id="37922" name="Line 34"/>
          <p:cNvSpPr>
            <a:spLocks noChangeShapeType="1"/>
          </p:cNvSpPr>
          <p:nvPr/>
        </p:nvSpPr>
        <p:spPr bwMode="auto">
          <a:xfrm flipV="1">
            <a:off x="6968471" y="1949824"/>
            <a:ext cx="67235" cy="53788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E" sz="1588"/>
          </a:p>
        </p:txBody>
      </p:sp>
      <p:sp>
        <p:nvSpPr>
          <p:cNvPr id="37924" name="Rectangle 36"/>
          <p:cNvSpPr>
            <a:spLocks noChangeArrowheads="1"/>
          </p:cNvSpPr>
          <p:nvPr/>
        </p:nvSpPr>
        <p:spPr bwMode="auto">
          <a:xfrm>
            <a:off x="2194765" y="1613647"/>
            <a:ext cx="7866529" cy="336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80000"/>
              </a:spcBef>
              <a:spcAft>
                <a:spcPct val="60000"/>
              </a:spcAft>
            </a:pPr>
            <a:r>
              <a:rPr lang="en-US" altLang="en-US" sz="1588">
                <a:solidFill>
                  <a:srgbClr val="3333FF"/>
                </a:solidFill>
              </a:rPr>
              <a:t>CPU time</a:t>
            </a:r>
            <a:r>
              <a:rPr lang="en-US" altLang="en-US" sz="1588" baseline="-25000">
                <a:solidFill>
                  <a:srgbClr val="3333FF"/>
                </a:solidFill>
              </a:rPr>
              <a:t>X,P</a:t>
            </a:r>
            <a:r>
              <a:rPr lang="en-US" altLang="en-US" sz="1588">
                <a:solidFill>
                  <a:srgbClr val="3333FF"/>
                </a:solidFill>
              </a:rPr>
              <a:t>  =  Instructions executed</a:t>
            </a:r>
            <a:r>
              <a:rPr lang="en-US" altLang="en-US" sz="1588" baseline="-25000">
                <a:solidFill>
                  <a:srgbClr val="3333FF"/>
                </a:solidFill>
              </a:rPr>
              <a:t>P</a:t>
            </a:r>
            <a:r>
              <a:rPr lang="en-US" altLang="en-US" sz="1588">
                <a:solidFill>
                  <a:srgbClr val="3333FF"/>
                </a:solidFill>
              </a:rPr>
              <a:t> * CPI</a:t>
            </a:r>
            <a:r>
              <a:rPr lang="en-US" altLang="en-US" sz="1588" baseline="-25000">
                <a:solidFill>
                  <a:srgbClr val="3333FF"/>
                </a:solidFill>
              </a:rPr>
              <a:t>X,P</a:t>
            </a:r>
            <a:r>
              <a:rPr lang="en-US" altLang="en-US" sz="1588">
                <a:solidFill>
                  <a:srgbClr val="3333FF"/>
                </a:solidFill>
              </a:rPr>
              <a:t> * Clock cycle time</a:t>
            </a:r>
            <a:r>
              <a:rPr lang="en-US" altLang="en-US" sz="1588" baseline="-25000">
                <a:solidFill>
                  <a:srgbClr val="3333FF"/>
                </a:solidFill>
              </a:rPr>
              <a:t>X</a:t>
            </a:r>
          </a:p>
        </p:txBody>
      </p:sp>
      <p:pic>
        <p:nvPicPr>
          <p:cNvPr id="37925" name="Picture 37" descr="BS01052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20353" y="3899647"/>
            <a:ext cx="1795743" cy="2052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2196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p:txBody>
          <a:bodyPr/>
          <a:lstStyle/>
          <a:p>
            <a:fld id="{6CC3FD7B-91E2-4551-8D76-FBE7F0BF3A41}" type="slidenum">
              <a:rPr lang="en-US" altLang="en-US"/>
              <a:pPr/>
              <a:t>11</a:t>
            </a:fld>
            <a:endParaRPr lang="en-US" altLang="en-US"/>
          </a:p>
        </p:txBody>
      </p:sp>
      <p:sp>
        <p:nvSpPr>
          <p:cNvPr id="15365" name="Rectangle 5"/>
          <p:cNvSpPr>
            <a:spLocks noChangeArrowheads="1"/>
          </p:cNvSpPr>
          <p:nvPr/>
        </p:nvSpPr>
        <p:spPr bwMode="auto">
          <a:xfrm>
            <a:off x="3942882" y="3529594"/>
            <a:ext cx="4235824" cy="336695"/>
          </a:xfrm>
          <a:prstGeom prst="rect">
            <a:avLst/>
          </a:prstGeom>
          <a:solidFill>
            <a:srgbClr val="EAEAEA"/>
          </a:solidFill>
          <a:ln>
            <a:noFill/>
          </a:ln>
          <a:effectLst>
            <a:outerShdw dist="107763" dir="2700000" algn="ctr" rotWithShape="0">
              <a:schemeClr val="bg2"/>
            </a:outerShdw>
          </a:effectLst>
          <a:extLst>
            <a:ext uri="{91240B29-F687-4F45-9708-019B960494DF}">
              <a14:hiddenLine xmlns:a14="http://schemas.microsoft.com/office/drawing/2010/main" w="9525" algn="ctr">
                <a:solidFill>
                  <a:schemeClr val="tx1"/>
                </a:solidFill>
                <a:miter lim="800000"/>
                <a:headEnd/>
                <a:tailEnd/>
              </a14:hiddenLine>
            </a:ext>
          </a:extLst>
        </p:spPr>
        <p:txBody>
          <a:bodyPr anchor="ctr">
            <a:spAutoFit/>
          </a:bodyPr>
          <a:lstStyle/>
          <a:p>
            <a:endParaRPr lang="en-IE" sz="1588"/>
          </a:p>
        </p:txBody>
      </p:sp>
      <p:sp>
        <p:nvSpPr>
          <p:cNvPr id="15362" name="Rectangle 2"/>
          <p:cNvSpPr>
            <a:spLocks noGrp="1" noChangeArrowheads="1"/>
          </p:cNvSpPr>
          <p:nvPr>
            <p:ph type="body" idx="1"/>
          </p:nvPr>
        </p:nvSpPr>
        <p:spPr/>
        <p:txBody>
          <a:bodyPr/>
          <a:lstStyle/>
          <a:p>
            <a:pPr marL="302575" indent="-302575" defTabSz="806867">
              <a:tabLst>
                <a:tab pos="1914908" algn="l"/>
                <a:tab pos="3130811" algn="l"/>
                <a:tab pos="3786390" algn="l"/>
              </a:tabLst>
            </a:pPr>
            <a:r>
              <a:rPr lang="en-US" altLang="en-US" dirty="0"/>
              <a:t>Instructions executed:</a:t>
            </a:r>
          </a:p>
          <a:p>
            <a:pPr marL="655579" lvl="1" indent="-252146" defTabSz="806867">
              <a:tabLst>
                <a:tab pos="1914908" algn="l"/>
                <a:tab pos="3130811" algn="l"/>
                <a:tab pos="3786390" algn="l"/>
              </a:tabLst>
            </a:pPr>
            <a:r>
              <a:rPr lang="en-US" altLang="en-US" dirty="0"/>
              <a:t>We are not interested in the </a:t>
            </a:r>
            <a:r>
              <a:rPr lang="en-US" altLang="en-US" dirty="0">
                <a:solidFill>
                  <a:srgbClr val="FF0000"/>
                </a:solidFill>
              </a:rPr>
              <a:t>static instruction count</a:t>
            </a:r>
            <a:r>
              <a:rPr lang="en-US" altLang="en-US" dirty="0"/>
              <a:t>, or how many lines of code are in a program.</a:t>
            </a:r>
          </a:p>
          <a:p>
            <a:pPr marL="655579" lvl="1" indent="-252146" defTabSz="806867">
              <a:tabLst>
                <a:tab pos="1914908" algn="l"/>
                <a:tab pos="3130811" algn="l"/>
                <a:tab pos="3786390" algn="l"/>
              </a:tabLst>
            </a:pPr>
            <a:r>
              <a:rPr lang="en-US" altLang="en-US" dirty="0"/>
              <a:t>Instead we care about the </a:t>
            </a:r>
            <a:r>
              <a:rPr lang="en-US" altLang="en-US" dirty="0">
                <a:solidFill>
                  <a:srgbClr val="FF0000"/>
                </a:solidFill>
              </a:rPr>
              <a:t>dynamic instruction count</a:t>
            </a:r>
            <a:r>
              <a:rPr lang="en-US" altLang="en-US" dirty="0"/>
              <a:t>, or how many instructions are actually executed when the program runs.</a:t>
            </a:r>
          </a:p>
          <a:p>
            <a:pPr marL="302575" indent="-302575" defTabSz="806867">
              <a:tabLst>
                <a:tab pos="1914908" algn="l"/>
                <a:tab pos="3130811" algn="l"/>
                <a:tab pos="3786390" algn="l"/>
              </a:tabLst>
            </a:pPr>
            <a:r>
              <a:rPr lang="en-US" altLang="en-US" dirty="0"/>
              <a:t>There are three lines of code below, but the number of instructions executed would be XXXX?.</a:t>
            </a:r>
          </a:p>
          <a:p>
            <a:pPr marL="302575" indent="-302575" defTabSz="806867">
              <a:spcBef>
                <a:spcPct val="100000"/>
              </a:spcBef>
              <a:buNone/>
              <a:tabLst>
                <a:tab pos="1914908" algn="l"/>
                <a:tab pos="3130811" algn="l"/>
                <a:tab pos="3786390" algn="l"/>
              </a:tabLst>
            </a:pPr>
            <a:r>
              <a:rPr lang="en-US" altLang="en-US" sz="1588" dirty="0">
                <a:latin typeface="Lucida Console" panose="020B0609040504020204" pitchFamily="49" charset="0"/>
              </a:rPr>
              <a:t>			li	$a0, 1000</a:t>
            </a:r>
          </a:p>
          <a:p>
            <a:pPr marL="302575" indent="-302575" defTabSz="806867">
              <a:spcBef>
                <a:spcPct val="0"/>
              </a:spcBef>
              <a:buNone/>
              <a:tabLst>
                <a:tab pos="1914908" algn="l"/>
                <a:tab pos="3130811" algn="l"/>
                <a:tab pos="3786390" algn="l"/>
              </a:tabLst>
            </a:pPr>
            <a:r>
              <a:rPr lang="en-US" altLang="en-US" sz="1588" dirty="0">
                <a:latin typeface="Lucida Console" panose="020B0609040504020204" pitchFamily="49" charset="0"/>
              </a:rPr>
              <a:t>		Ostrich:	sub	$a0, $a0, 1</a:t>
            </a:r>
          </a:p>
          <a:p>
            <a:pPr marL="302575" indent="-302575" defTabSz="806867">
              <a:spcBef>
                <a:spcPct val="0"/>
              </a:spcBef>
              <a:spcAft>
                <a:spcPct val="80000"/>
              </a:spcAft>
              <a:buNone/>
              <a:tabLst>
                <a:tab pos="1914908" algn="l"/>
                <a:tab pos="3130811" algn="l"/>
                <a:tab pos="3786390" algn="l"/>
              </a:tabLst>
            </a:pPr>
            <a:r>
              <a:rPr lang="en-US" altLang="en-US" sz="1588" dirty="0">
                <a:latin typeface="Lucida Console" panose="020B0609040504020204" pitchFamily="49" charset="0"/>
              </a:rPr>
              <a:t>			</a:t>
            </a:r>
            <a:r>
              <a:rPr lang="en-US" altLang="en-US" sz="1588" dirty="0" err="1">
                <a:latin typeface="Lucida Console" panose="020B0609040504020204" pitchFamily="49" charset="0"/>
              </a:rPr>
              <a:t>bne</a:t>
            </a:r>
            <a:r>
              <a:rPr lang="en-US" altLang="en-US" sz="1588" dirty="0">
                <a:latin typeface="Lucida Console" panose="020B0609040504020204" pitchFamily="49" charset="0"/>
              </a:rPr>
              <a:t>	$a0, $0, Ostrich</a:t>
            </a:r>
          </a:p>
        </p:txBody>
      </p:sp>
      <p:sp>
        <p:nvSpPr>
          <p:cNvPr id="15363" name="Rectangle 3"/>
          <p:cNvSpPr>
            <a:spLocks noGrp="1" noChangeArrowheads="1"/>
          </p:cNvSpPr>
          <p:nvPr>
            <p:ph type="title"/>
          </p:nvPr>
        </p:nvSpPr>
        <p:spPr/>
        <p:txBody>
          <a:bodyPr/>
          <a:lstStyle/>
          <a:p>
            <a:pPr defTabSz="806867"/>
            <a:r>
              <a:rPr lang="en-US" altLang="en-US"/>
              <a:t>Instructions Executed</a:t>
            </a:r>
          </a:p>
        </p:txBody>
      </p:sp>
      <p:pic>
        <p:nvPicPr>
          <p:cNvPr id="15366" name="Picture 6" descr="AN00607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35325" y="4707685"/>
            <a:ext cx="1224243" cy="1648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1971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9CEA941-EAFD-4A25-9C2D-D57A0438AAF8}" type="slidenum">
              <a:rPr lang="en-US" altLang="en-US"/>
              <a:pPr/>
              <a:t>12</a:t>
            </a:fld>
            <a:endParaRPr lang="en-US" altLang="en-US"/>
          </a:p>
        </p:txBody>
      </p:sp>
      <p:sp>
        <p:nvSpPr>
          <p:cNvPr id="14338" name="Rectangle 2"/>
          <p:cNvSpPr>
            <a:spLocks noGrp="1" noChangeArrowheads="1"/>
          </p:cNvSpPr>
          <p:nvPr>
            <p:ph type="body" idx="1"/>
          </p:nvPr>
        </p:nvSpPr>
        <p:spPr>
          <a:xfrm>
            <a:off x="150813" y="1600201"/>
            <a:ext cx="11428572" cy="4525963"/>
          </a:xfrm>
        </p:spPr>
        <p:txBody>
          <a:bodyPr>
            <a:normAutofit fontScale="92500" lnSpcReduction="20000"/>
          </a:bodyPr>
          <a:lstStyle/>
          <a:p>
            <a:pPr marL="302575" indent="-302575" defTabSz="806867">
              <a:tabLst>
                <a:tab pos="501490" algn="l"/>
                <a:tab pos="4937856" algn="l"/>
                <a:tab pos="5147977" algn="l"/>
              </a:tabLst>
            </a:pPr>
            <a:r>
              <a:rPr lang="en-US" altLang="en-US" dirty="0"/>
              <a:t>The average number of clock cycles per instruction, or </a:t>
            </a:r>
            <a:r>
              <a:rPr lang="en-US" altLang="en-US" dirty="0">
                <a:solidFill>
                  <a:srgbClr val="FF0000"/>
                </a:solidFill>
              </a:rPr>
              <a:t>CPI</a:t>
            </a:r>
            <a:r>
              <a:rPr lang="en-US" altLang="en-US" dirty="0"/>
              <a:t>, is a function of the machine </a:t>
            </a:r>
            <a:r>
              <a:rPr lang="en-US" altLang="en-US" u="sng" dirty="0"/>
              <a:t>and</a:t>
            </a:r>
            <a:r>
              <a:rPr lang="en-US" altLang="en-US" dirty="0"/>
              <a:t> program.</a:t>
            </a:r>
          </a:p>
          <a:p>
            <a:pPr marL="655579" lvl="1" indent="-252146" defTabSz="806867">
              <a:tabLst>
                <a:tab pos="501490" algn="l"/>
                <a:tab pos="4937856" algn="l"/>
                <a:tab pos="5147977" algn="l"/>
              </a:tabLst>
            </a:pPr>
            <a:r>
              <a:rPr lang="en-US" altLang="en-US" dirty="0"/>
              <a:t>The CPI depends on the actual instructions appearing in the program—a floating-point intensive application might have a higher CPI than an integer-based program.</a:t>
            </a:r>
          </a:p>
          <a:p>
            <a:pPr marL="655579" lvl="1" indent="-252146" defTabSz="806867">
              <a:tabLst>
                <a:tab pos="501490" algn="l"/>
                <a:tab pos="4937856" algn="l"/>
                <a:tab pos="5147977" algn="l"/>
              </a:tabLst>
            </a:pPr>
            <a:r>
              <a:rPr lang="en-US" altLang="en-US" dirty="0"/>
              <a:t>It also depends on the CPU implementation. For example, a Pentium can execute the same instructions as an older 80486, but faster.</a:t>
            </a:r>
          </a:p>
          <a:p>
            <a:pPr marL="302575" indent="-302575" defTabSz="806867">
              <a:tabLst>
                <a:tab pos="501490" algn="l"/>
                <a:tab pos="4937856" algn="l"/>
                <a:tab pos="5147977" algn="l"/>
              </a:tabLst>
            </a:pPr>
            <a:r>
              <a:rPr lang="en-US" altLang="en-US" dirty="0"/>
              <a:t>It is common to each instruction took one cycle, making CPI = 1.</a:t>
            </a:r>
          </a:p>
          <a:p>
            <a:pPr marL="655579" lvl="1" indent="-252146" defTabSz="806867">
              <a:tabLst>
                <a:tab pos="501490" algn="l"/>
                <a:tab pos="4937856" algn="l"/>
                <a:tab pos="5147977" algn="l"/>
              </a:tabLst>
            </a:pPr>
            <a:r>
              <a:rPr lang="en-US" altLang="en-US" dirty="0"/>
              <a:t>The CPI can be &gt;1 due to memory stalls and slow instructions.</a:t>
            </a:r>
          </a:p>
          <a:p>
            <a:pPr marL="655579" lvl="1" indent="-252146" defTabSz="806867">
              <a:tabLst>
                <a:tab pos="501490" algn="l"/>
                <a:tab pos="4937856" algn="l"/>
                <a:tab pos="5147977" algn="l"/>
              </a:tabLst>
            </a:pPr>
            <a:r>
              <a:rPr lang="en-US" altLang="en-US" dirty="0"/>
              <a:t>The CPI can be </a:t>
            </a:r>
            <a:r>
              <a:rPr lang="en-US" altLang="en-US" i="1" dirty="0"/>
              <a:t>&lt;</a:t>
            </a:r>
            <a:r>
              <a:rPr lang="en-US" altLang="en-US" dirty="0"/>
              <a:t>1 on machines that execute more than 1 instruction per cycle (superscalar).</a:t>
            </a:r>
          </a:p>
          <a:p>
            <a:pPr marL="302575" indent="-302575" defTabSz="806867">
              <a:buNone/>
              <a:tabLst>
                <a:tab pos="501490" algn="l"/>
                <a:tab pos="4937856" algn="l"/>
                <a:tab pos="5147977" algn="l"/>
              </a:tabLst>
            </a:pPr>
            <a:endParaRPr lang="en-US" altLang="en-US" dirty="0"/>
          </a:p>
        </p:txBody>
      </p:sp>
      <p:sp>
        <p:nvSpPr>
          <p:cNvPr id="14339" name="Rectangle 3"/>
          <p:cNvSpPr>
            <a:spLocks noGrp="1" noChangeArrowheads="1"/>
          </p:cNvSpPr>
          <p:nvPr>
            <p:ph type="title"/>
          </p:nvPr>
        </p:nvSpPr>
        <p:spPr/>
        <p:txBody>
          <a:bodyPr/>
          <a:lstStyle/>
          <a:p>
            <a:pPr defTabSz="806867"/>
            <a:r>
              <a:rPr lang="en-US" altLang="en-US"/>
              <a:t>CPI</a:t>
            </a:r>
          </a:p>
        </p:txBody>
      </p:sp>
    </p:spTree>
    <p:extLst>
      <p:ext uri="{BB962C8B-B14F-4D97-AF65-F5344CB8AC3E}">
        <p14:creationId xmlns:p14="http://schemas.microsoft.com/office/powerpoint/2010/main" val="3958543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p:txBody>
          <a:bodyPr/>
          <a:lstStyle/>
          <a:p>
            <a:fld id="{D4C6F0EE-5F0D-459E-9FAC-A1F7A354786E}" type="slidenum">
              <a:rPr lang="en-US" altLang="en-US"/>
              <a:pPr/>
              <a:t>13</a:t>
            </a:fld>
            <a:endParaRPr lang="en-US" altLang="en-US"/>
          </a:p>
        </p:txBody>
      </p:sp>
      <p:sp>
        <p:nvSpPr>
          <p:cNvPr id="13314" name="Rectangle 2"/>
          <p:cNvSpPr>
            <a:spLocks noGrp="1" noChangeArrowheads="1"/>
          </p:cNvSpPr>
          <p:nvPr>
            <p:ph type="body" idx="1"/>
          </p:nvPr>
        </p:nvSpPr>
        <p:spPr>
          <a:xfrm>
            <a:off x="455612" y="3361765"/>
            <a:ext cx="11123772" cy="2891118"/>
          </a:xfrm>
        </p:spPr>
        <p:txBody>
          <a:bodyPr>
            <a:normAutofit fontScale="85000" lnSpcReduction="20000"/>
          </a:bodyPr>
          <a:lstStyle/>
          <a:p>
            <a:pPr marL="302575" indent="-302575" defTabSz="806867">
              <a:tabLst>
                <a:tab pos="501490" algn="l"/>
                <a:tab pos="4937856" algn="l"/>
                <a:tab pos="5147977" algn="l"/>
              </a:tabLst>
            </a:pPr>
            <a:r>
              <a:rPr lang="en-US" altLang="en-US" dirty="0"/>
              <a:t>One “cycle” is the minimum time it takes the CPU to do any work.</a:t>
            </a:r>
          </a:p>
          <a:p>
            <a:pPr marL="655579" lvl="1" indent="-252146" defTabSz="806867">
              <a:tabLst>
                <a:tab pos="501490" algn="l"/>
                <a:tab pos="4937856" algn="l"/>
                <a:tab pos="5147977" algn="l"/>
              </a:tabLst>
            </a:pPr>
            <a:r>
              <a:rPr lang="en-US" altLang="en-US" dirty="0"/>
              <a:t>The </a:t>
            </a:r>
            <a:r>
              <a:rPr lang="en-US" altLang="en-US" dirty="0">
                <a:solidFill>
                  <a:srgbClr val="FF0000"/>
                </a:solidFill>
              </a:rPr>
              <a:t>clock cycle time</a:t>
            </a:r>
            <a:r>
              <a:rPr lang="en-US" altLang="en-US" dirty="0"/>
              <a:t> or clock period is just the length of a cycle.</a:t>
            </a:r>
          </a:p>
          <a:p>
            <a:pPr marL="655579" lvl="1" indent="-252146" defTabSz="806867">
              <a:tabLst>
                <a:tab pos="501490" algn="l"/>
                <a:tab pos="4937856" algn="l"/>
                <a:tab pos="5147977" algn="l"/>
              </a:tabLst>
            </a:pPr>
            <a:r>
              <a:rPr lang="en-US" altLang="en-US" dirty="0"/>
              <a:t>The </a:t>
            </a:r>
            <a:r>
              <a:rPr lang="en-US" altLang="en-US" dirty="0">
                <a:solidFill>
                  <a:srgbClr val="FF0000"/>
                </a:solidFill>
              </a:rPr>
              <a:t>clock rate</a:t>
            </a:r>
            <a:r>
              <a:rPr lang="en-US" altLang="en-US" dirty="0"/>
              <a:t>, or frequency, is the reciprocal of the cycle time.</a:t>
            </a:r>
          </a:p>
          <a:p>
            <a:pPr marL="302575" indent="-302575" defTabSz="806867">
              <a:tabLst>
                <a:tab pos="501490" algn="l"/>
                <a:tab pos="4937856" algn="l"/>
                <a:tab pos="5147977" algn="l"/>
              </a:tabLst>
            </a:pPr>
            <a:r>
              <a:rPr lang="en-US" altLang="en-US" dirty="0"/>
              <a:t>Generally, a higher frequency is better.</a:t>
            </a:r>
          </a:p>
          <a:p>
            <a:pPr marL="302575" indent="-302575" defTabSz="806867">
              <a:tabLst>
                <a:tab pos="501490" algn="l"/>
                <a:tab pos="4937856" algn="l"/>
                <a:tab pos="5147977" algn="l"/>
              </a:tabLst>
            </a:pPr>
            <a:r>
              <a:rPr lang="en-US" altLang="en-US" dirty="0"/>
              <a:t>Some examples illustrate some typical frequencies.</a:t>
            </a:r>
          </a:p>
          <a:p>
            <a:pPr marL="655579" lvl="1" indent="-252146" defTabSz="806867">
              <a:tabLst>
                <a:tab pos="501490" algn="l"/>
                <a:tab pos="4937856" algn="l"/>
                <a:tab pos="5147977" algn="l"/>
              </a:tabLst>
            </a:pPr>
            <a:r>
              <a:rPr lang="en-US" altLang="en-US" dirty="0"/>
              <a:t>A 500MHz processor has a cycle time of 2ns.</a:t>
            </a:r>
          </a:p>
          <a:p>
            <a:pPr marL="655579" lvl="1" indent="-252146" defTabSz="806867">
              <a:tabLst>
                <a:tab pos="501490" algn="l"/>
                <a:tab pos="4937856" algn="l"/>
                <a:tab pos="5147977" algn="l"/>
              </a:tabLst>
            </a:pPr>
            <a:r>
              <a:rPr lang="en-US" altLang="en-US" dirty="0"/>
              <a:t>A 2GHz (2000MHz) CPU has a cycle time of just 0.5ns (500ps).</a:t>
            </a:r>
          </a:p>
        </p:txBody>
      </p:sp>
      <p:sp>
        <p:nvSpPr>
          <p:cNvPr id="13315" name="Rectangle 3"/>
          <p:cNvSpPr>
            <a:spLocks noGrp="1" noChangeArrowheads="1"/>
          </p:cNvSpPr>
          <p:nvPr>
            <p:ph type="title"/>
          </p:nvPr>
        </p:nvSpPr>
        <p:spPr>
          <a:xfrm>
            <a:off x="531812" y="138673"/>
            <a:ext cx="10133171" cy="1143000"/>
          </a:xfrm>
        </p:spPr>
        <p:txBody>
          <a:bodyPr/>
          <a:lstStyle/>
          <a:p>
            <a:pPr defTabSz="806867"/>
            <a:r>
              <a:rPr lang="en-US" altLang="en-US" dirty="0"/>
              <a:t>Clock cycle time</a:t>
            </a:r>
          </a:p>
        </p:txBody>
      </p:sp>
      <p:pic>
        <p:nvPicPr>
          <p:cNvPr id="13317" name="Picture 5" descr="BS01054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6761" y="1086971"/>
            <a:ext cx="2423272" cy="2040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48253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538" name="Rectangle 2"/>
          <p:cNvSpPr>
            <a:spLocks noGrp="1" noChangeArrowheads="1"/>
          </p:cNvSpPr>
          <p:nvPr>
            <p:ph type="title"/>
          </p:nvPr>
        </p:nvSpPr>
        <p:spPr/>
        <p:txBody>
          <a:bodyPr/>
          <a:lstStyle/>
          <a:p>
            <a:r>
              <a:rPr lang="en-US" altLang="en-US"/>
              <a:t>CPU Performance</a:t>
            </a:r>
          </a:p>
        </p:txBody>
      </p:sp>
      <p:pic>
        <p:nvPicPr>
          <p:cNvPr id="108953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0555" y="2057400"/>
            <a:ext cx="8438457" cy="460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Group 5"/>
          <p:cNvGrpSpPr>
            <a:grpSpLocks/>
          </p:cNvGrpSpPr>
          <p:nvPr/>
        </p:nvGrpSpPr>
        <p:grpSpPr bwMode="auto">
          <a:xfrm>
            <a:off x="8609012" y="3516313"/>
            <a:ext cx="3449638" cy="1836738"/>
            <a:chOff x="3492" y="2602"/>
            <a:chExt cx="2173" cy="1157"/>
          </a:xfrm>
        </p:grpSpPr>
        <p:sp>
          <p:nvSpPr>
            <p:cNvPr id="5" name="Line 6"/>
            <p:cNvSpPr>
              <a:spLocks noChangeShapeType="1"/>
            </p:cNvSpPr>
            <p:nvPr/>
          </p:nvSpPr>
          <p:spPr bwMode="auto">
            <a:xfrm flipV="1">
              <a:off x="4087" y="2788"/>
              <a:ext cx="383" cy="759"/>
            </a:xfrm>
            <a:prstGeom prst="line">
              <a:avLst/>
            </a:prstGeom>
            <a:noFill/>
            <a:ln w="57150" cmpd="thinThick">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6" name="Line 7"/>
            <p:cNvSpPr>
              <a:spLocks noChangeShapeType="1"/>
            </p:cNvSpPr>
            <p:nvPr/>
          </p:nvSpPr>
          <p:spPr bwMode="auto">
            <a:xfrm>
              <a:off x="4506" y="2824"/>
              <a:ext cx="497" cy="687"/>
            </a:xfrm>
            <a:prstGeom prst="line">
              <a:avLst/>
            </a:prstGeom>
            <a:noFill/>
            <a:ln w="57150" cmpd="thinThick">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7" name="Line 8"/>
            <p:cNvSpPr>
              <a:spLocks noChangeShapeType="1"/>
            </p:cNvSpPr>
            <p:nvPr/>
          </p:nvSpPr>
          <p:spPr bwMode="auto">
            <a:xfrm flipH="1">
              <a:off x="4051" y="3529"/>
              <a:ext cx="950" cy="0"/>
            </a:xfrm>
            <a:prstGeom prst="line">
              <a:avLst/>
            </a:prstGeom>
            <a:noFill/>
            <a:ln w="57150" cmpd="thinThick">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8" name="Rectangle 9"/>
            <p:cNvSpPr>
              <a:spLocks noChangeArrowheads="1"/>
            </p:cNvSpPr>
            <p:nvPr/>
          </p:nvSpPr>
          <p:spPr bwMode="auto">
            <a:xfrm>
              <a:off x="4330" y="2602"/>
              <a:ext cx="320"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p>
              <a:pPr>
                <a:lnSpc>
                  <a:spcPct val="85000"/>
                </a:lnSpc>
              </a:pPr>
              <a:r>
                <a:rPr lang="en-US" altLang="en-US" sz="1800" b="1">
                  <a:solidFill>
                    <a:schemeClr val="accent2"/>
                  </a:solidFill>
                </a:rPr>
                <a:t>CPI</a:t>
              </a:r>
            </a:p>
          </p:txBody>
        </p:sp>
        <p:sp>
          <p:nvSpPr>
            <p:cNvPr id="9" name="Rectangle 10"/>
            <p:cNvSpPr>
              <a:spLocks noChangeArrowheads="1"/>
            </p:cNvSpPr>
            <p:nvPr/>
          </p:nvSpPr>
          <p:spPr bwMode="auto">
            <a:xfrm>
              <a:off x="3492" y="3580"/>
              <a:ext cx="832"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p>
              <a:pPr>
                <a:lnSpc>
                  <a:spcPct val="85000"/>
                </a:lnSpc>
              </a:pPr>
              <a:r>
                <a:rPr lang="en-US" altLang="en-US" sz="1800" b="1">
                  <a:solidFill>
                    <a:schemeClr val="accent2"/>
                  </a:solidFill>
                </a:rPr>
                <a:t>Inst. Count</a:t>
              </a:r>
            </a:p>
          </p:txBody>
        </p:sp>
        <p:sp>
          <p:nvSpPr>
            <p:cNvPr id="10" name="Rectangle 11"/>
            <p:cNvSpPr>
              <a:spLocks noChangeArrowheads="1"/>
            </p:cNvSpPr>
            <p:nvPr/>
          </p:nvSpPr>
          <p:spPr bwMode="auto">
            <a:xfrm>
              <a:off x="4825" y="3580"/>
              <a:ext cx="840"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p>
              <a:pPr>
                <a:lnSpc>
                  <a:spcPct val="85000"/>
                </a:lnSpc>
              </a:pPr>
              <a:r>
                <a:rPr lang="en-US" altLang="en-US" sz="1800" b="1">
                  <a:solidFill>
                    <a:schemeClr val="accent2"/>
                  </a:solidFill>
                </a:rPr>
                <a:t>Cycle Time</a:t>
              </a:r>
            </a:p>
          </p:txBody>
        </p:sp>
      </p:grpSp>
      <p:sp>
        <p:nvSpPr>
          <p:cNvPr id="2" name="Rectangle 1"/>
          <p:cNvSpPr/>
          <p:nvPr/>
        </p:nvSpPr>
        <p:spPr>
          <a:xfrm>
            <a:off x="303212" y="1359347"/>
            <a:ext cx="10058400" cy="461665"/>
          </a:xfrm>
          <a:prstGeom prst="rect">
            <a:avLst/>
          </a:prstGeom>
        </p:spPr>
        <p:txBody>
          <a:bodyPr wrap="square">
            <a:spAutoFit/>
          </a:bodyPr>
          <a:lstStyle/>
          <a:p>
            <a:pPr marL="342900" indent="-342900" algn="ctr">
              <a:spcBef>
                <a:spcPct val="80000"/>
              </a:spcBef>
              <a:spcAft>
                <a:spcPct val="60000"/>
              </a:spcAft>
              <a:tabLst>
                <a:tab pos="454025" algn="l"/>
              </a:tabLst>
            </a:pPr>
            <a:r>
              <a:rPr lang="en-US" altLang="en-US" sz="2400" dirty="0">
                <a:solidFill>
                  <a:srgbClr val="3333FF"/>
                </a:solidFill>
              </a:rPr>
              <a:t>CPU </a:t>
            </a:r>
            <a:r>
              <a:rPr lang="en-US" altLang="en-US" sz="2400" dirty="0" err="1">
                <a:solidFill>
                  <a:srgbClr val="3333FF"/>
                </a:solidFill>
              </a:rPr>
              <a:t>time</a:t>
            </a:r>
            <a:r>
              <a:rPr lang="en-US" altLang="en-US" sz="2400" baseline="-25000" dirty="0" err="1">
                <a:solidFill>
                  <a:srgbClr val="3333FF"/>
                </a:solidFill>
              </a:rPr>
              <a:t>X,P</a:t>
            </a:r>
            <a:r>
              <a:rPr lang="en-US" altLang="en-US" sz="2400" dirty="0">
                <a:solidFill>
                  <a:srgbClr val="3333FF"/>
                </a:solidFill>
              </a:rPr>
              <a:t>  =  Instructions </a:t>
            </a:r>
            <a:r>
              <a:rPr lang="en-US" altLang="en-US" sz="2400" dirty="0" err="1">
                <a:solidFill>
                  <a:srgbClr val="3333FF"/>
                </a:solidFill>
              </a:rPr>
              <a:t>executed</a:t>
            </a:r>
            <a:r>
              <a:rPr lang="en-US" altLang="en-US" sz="2400" baseline="-25000" dirty="0" err="1">
                <a:solidFill>
                  <a:srgbClr val="3333FF"/>
                </a:solidFill>
              </a:rPr>
              <a:t>P</a:t>
            </a:r>
            <a:r>
              <a:rPr lang="en-US" altLang="en-US" sz="2400" dirty="0">
                <a:solidFill>
                  <a:srgbClr val="3333FF"/>
                </a:solidFill>
              </a:rPr>
              <a:t> * CPI</a:t>
            </a:r>
            <a:r>
              <a:rPr lang="en-US" altLang="en-US" sz="2400" baseline="-25000" dirty="0">
                <a:solidFill>
                  <a:srgbClr val="3333FF"/>
                </a:solidFill>
              </a:rPr>
              <a:t>X,P</a:t>
            </a:r>
            <a:r>
              <a:rPr lang="en-US" altLang="en-US" sz="2400" dirty="0">
                <a:solidFill>
                  <a:srgbClr val="3333FF"/>
                </a:solidFill>
              </a:rPr>
              <a:t> * Clock cycle </a:t>
            </a:r>
            <a:r>
              <a:rPr lang="en-US" altLang="en-US" sz="2400" dirty="0" err="1">
                <a:solidFill>
                  <a:srgbClr val="3333FF"/>
                </a:solidFill>
              </a:rPr>
              <a:t>time</a:t>
            </a:r>
            <a:r>
              <a:rPr lang="en-US" altLang="en-US" sz="2400" baseline="-25000" dirty="0" err="1">
                <a:solidFill>
                  <a:srgbClr val="3333FF"/>
                </a:solidFill>
              </a:rPr>
              <a:t>X</a:t>
            </a:r>
            <a:endParaRPr lang="en-US" altLang="en-US" sz="2400" baseline="-25000" dirty="0">
              <a:solidFill>
                <a:srgbClr val="3333FF"/>
              </a:solidFill>
            </a:endParaRPr>
          </a:p>
        </p:txBody>
      </p:sp>
    </p:spTree>
    <p:extLst>
      <p:ext uri="{BB962C8B-B14F-4D97-AF65-F5344CB8AC3E}">
        <p14:creationId xmlns:p14="http://schemas.microsoft.com/office/powerpoint/2010/main" val="25812111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E" dirty="0" smtClean="0"/>
              <a:t>Example 1</a:t>
            </a:r>
            <a:endParaRPr lang="en-IE" dirty="0"/>
          </a:p>
        </p:txBody>
      </p:sp>
      <p:sp>
        <p:nvSpPr>
          <p:cNvPr id="6" name="Content Placeholder 5"/>
          <p:cNvSpPr>
            <a:spLocks noGrp="1"/>
          </p:cNvSpPr>
          <p:nvPr>
            <p:ph idx="1"/>
          </p:nvPr>
        </p:nvSpPr>
        <p:spPr/>
        <p:txBody>
          <a:bodyPr/>
          <a:lstStyle/>
          <a:p>
            <a:r>
              <a:rPr lang="en-US" dirty="0"/>
              <a:t>CPU clock rate is 1 </a:t>
            </a:r>
            <a:r>
              <a:rPr lang="en-US" dirty="0" smtClean="0"/>
              <a:t>MHz</a:t>
            </a:r>
          </a:p>
          <a:p>
            <a:r>
              <a:rPr lang="en-US" dirty="0"/>
              <a:t>Program takes 45 million cycles to </a:t>
            </a:r>
            <a:r>
              <a:rPr lang="en-US" dirty="0" smtClean="0"/>
              <a:t>execute</a:t>
            </a:r>
          </a:p>
          <a:p>
            <a:r>
              <a:rPr lang="en-IE" dirty="0"/>
              <a:t>What’s the CPU time</a:t>
            </a:r>
            <a:r>
              <a:rPr lang="en-IE" dirty="0" smtClean="0"/>
              <a:t>?</a:t>
            </a:r>
          </a:p>
          <a:p>
            <a:endParaRPr lang="en-IE" dirty="0"/>
          </a:p>
        </p:txBody>
      </p:sp>
      <p:sp>
        <p:nvSpPr>
          <p:cNvPr id="3" name="Footer Placeholder 2"/>
          <p:cNvSpPr>
            <a:spLocks noGrp="1"/>
          </p:cNvSpPr>
          <p:nvPr>
            <p:ph type="ftr" sz="quarter" idx="11"/>
          </p:nvPr>
        </p:nvSpPr>
        <p:spPr/>
        <p:txBody>
          <a:bodyPr/>
          <a:lstStyle/>
          <a:p>
            <a:r>
              <a:rPr lang="en-US" smtClean="0"/>
              <a:t>Dr Ganesh Neelakanta Iyer</a:t>
            </a:r>
            <a:endParaRPr lang="en-US"/>
          </a:p>
        </p:txBody>
      </p:sp>
      <p:sp>
        <p:nvSpPr>
          <p:cNvPr id="4" name="Slide Number Placeholder 3"/>
          <p:cNvSpPr>
            <a:spLocks noGrp="1"/>
          </p:cNvSpPr>
          <p:nvPr>
            <p:ph type="sldNum" sz="quarter" idx="12"/>
          </p:nvPr>
        </p:nvSpPr>
        <p:spPr/>
        <p:txBody>
          <a:bodyPr/>
          <a:lstStyle/>
          <a:p>
            <a:fld id="{F73DB6DB-7499-4228-9BC0-66809057D228}" type="slidenum">
              <a:rPr lang="en-US" smtClean="0"/>
              <a:pPr/>
              <a:t>15</a:t>
            </a:fld>
            <a:endParaRPr lang="en-US"/>
          </a:p>
        </p:txBody>
      </p:sp>
    </p:spTree>
    <p:extLst>
      <p:ext uri="{BB962C8B-B14F-4D97-AF65-F5344CB8AC3E}">
        <p14:creationId xmlns:p14="http://schemas.microsoft.com/office/powerpoint/2010/main" val="548128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E" dirty="0" smtClean="0"/>
              <a:t>Example 1</a:t>
            </a:r>
            <a:endParaRPr lang="en-IE" dirty="0"/>
          </a:p>
        </p:txBody>
      </p:sp>
      <p:sp>
        <p:nvSpPr>
          <p:cNvPr id="6" name="Content Placeholder 5"/>
          <p:cNvSpPr>
            <a:spLocks noGrp="1"/>
          </p:cNvSpPr>
          <p:nvPr>
            <p:ph idx="1"/>
          </p:nvPr>
        </p:nvSpPr>
        <p:spPr/>
        <p:txBody>
          <a:bodyPr/>
          <a:lstStyle/>
          <a:p>
            <a:r>
              <a:rPr lang="en-US" dirty="0"/>
              <a:t>CPU clock rate is 1 </a:t>
            </a:r>
            <a:r>
              <a:rPr lang="en-US" dirty="0" smtClean="0"/>
              <a:t>MHz</a:t>
            </a:r>
          </a:p>
          <a:p>
            <a:r>
              <a:rPr lang="en-US" dirty="0"/>
              <a:t>Program takes 45 million cycles to </a:t>
            </a:r>
            <a:r>
              <a:rPr lang="en-US" dirty="0" smtClean="0"/>
              <a:t>execute</a:t>
            </a:r>
          </a:p>
          <a:p>
            <a:r>
              <a:rPr lang="en-IE" dirty="0"/>
              <a:t>What’s the CPU time</a:t>
            </a:r>
            <a:r>
              <a:rPr lang="en-IE" dirty="0" smtClean="0"/>
              <a:t>?</a:t>
            </a:r>
          </a:p>
          <a:p>
            <a:endParaRPr lang="en-IE" dirty="0" smtClean="0"/>
          </a:p>
          <a:p>
            <a:endParaRPr lang="en-IE" dirty="0"/>
          </a:p>
          <a:p>
            <a:r>
              <a:rPr lang="en-IE" dirty="0"/>
              <a:t>45,000,000 * (1 / 1,000,000) = 45 seconds</a:t>
            </a:r>
          </a:p>
        </p:txBody>
      </p:sp>
      <p:sp>
        <p:nvSpPr>
          <p:cNvPr id="3" name="Footer Placeholder 2"/>
          <p:cNvSpPr>
            <a:spLocks noGrp="1"/>
          </p:cNvSpPr>
          <p:nvPr>
            <p:ph type="ftr" sz="quarter" idx="11"/>
          </p:nvPr>
        </p:nvSpPr>
        <p:spPr/>
        <p:txBody>
          <a:bodyPr/>
          <a:lstStyle/>
          <a:p>
            <a:r>
              <a:rPr lang="en-US" smtClean="0"/>
              <a:t>Dr Ganesh Neelakanta Iyer</a:t>
            </a:r>
            <a:endParaRPr lang="en-US"/>
          </a:p>
        </p:txBody>
      </p:sp>
      <p:sp>
        <p:nvSpPr>
          <p:cNvPr id="4" name="Slide Number Placeholder 3"/>
          <p:cNvSpPr>
            <a:spLocks noGrp="1"/>
          </p:cNvSpPr>
          <p:nvPr>
            <p:ph type="sldNum" sz="quarter" idx="12"/>
          </p:nvPr>
        </p:nvSpPr>
        <p:spPr/>
        <p:txBody>
          <a:bodyPr/>
          <a:lstStyle/>
          <a:p>
            <a:fld id="{F73DB6DB-7499-4228-9BC0-66809057D228}" type="slidenum">
              <a:rPr lang="en-US" smtClean="0"/>
              <a:pPr/>
              <a:t>16</a:t>
            </a:fld>
            <a:endParaRPr lang="en-US"/>
          </a:p>
        </p:txBody>
      </p:sp>
    </p:spTree>
    <p:extLst>
      <p:ext uri="{BB962C8B-B14F-4D97-AF65-F5344CB8AC3E}">
        <p14:creationId xmlns:p14="http://schemas.microsoft.com/office/powerpoint/2010/main" val="2030899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E" dirty="0" smtClean="0"/>
              <a:t>Example 2</a:t>
            </a:r>
            <a:endParaRPr lang="en-IE" dirty="0"/>
          </a:p>
        </p:txBody>
      </p:sp>
      <p:sp>
        <p:nvSpPr>
          <p:cNvPr id="6" name="Content Placeholder 5"/>
          <p:cNvSpPr>
            <a:spLocks noGrp="1"/>
          </p:cNvSpPr>
          <p:nvPr>
            <p:ph idx="1"/>
          </p:nvPr>
        </p:nvSpPr>
        <p:spPr/>
        <p:txBody>
          <a:bodyPr/>
          <a:lstStyle/>
          <a:p>
            <a:r>
              <a:rPr lang="en-US" dirty="0"/>
              <a:t>CPU clock rate is </a:t>
            </a:r>
            <a:r>
              <a:rPr lang="en-US" dirty="0" smtClean="0"/>
              <a:t>500 MHz</a:t>
            </a:r>
          </a:p>
          <a:p>
            <a:r>
              <a:rPr lang="en-US" dirty="0"/>
              <a:t>Program takes 45 million cycles to </a:t>
            </a:r>
            <a:r>
              <a:rPr lang="en-US" dirty="0" smtClean="0"/>
              <a:t>execute</a:t>
            </a:r>
          </a:p>
          <a:p>
            <a:r>
              <a:rPr lang="en-IE" dirty="0"/>
              <a:t>What’s the CPU time</a:t>
            </a:r>
            <a:r>
              <a:rPr lang="en-IE" dirty="0" smtClean="0"/>
              <a:t>?</a:t>
            </a:r>
          </a:p>
          <a:p>
            <a:endParaRPr lang="en-IE" dirty="0"/>
          </a:p>
        </p:txBody>
      </p:sp>
      <p:sp>
        <p:nvSpPr>
          <p:cNvPr id="3" name="Footer Placeholder 2"/>
          <p:cNvSpPr>
            <a:spLocks noGrp="1"/>
          </p:cNvSpPr>
          <p:nvPr>
            <p:ph type="ftr" sz="quarter" idx="11"/>
          </p:nvPr>
        </p:nvSpPr>
        <p:spPr/>
        <p:txBody>
          <a:bodyPr/>
          <a:lstStyle/>
          <a:p>
            <a:r>
              <a:rPr lang="en-US" smtClean="0"/>
              <a:t>Dr Ganesh Neelakanta Iyer</a:t>
            </a:r>
            <a:endParaRPr lang="en-US"/>
          </a:p>
        </p:txBody>
      </p:sp>
      <p:sp>
        <p:nvSpPr>
          <p:cNvPr id="4" name="Slide Number Placeholder 3"/>
          <p:cNvSpPr>
            <a:spLocks noGrp="1"/>
          </p:cNvSpPr>
          <p:nvPr>
            <p:ph type="sldNum" sz="quarter" idx="12"/>
          </p:nvPr>
        </p:nvSpPr>
        <p:spPr/>
        <p:txBody>
          <a:bodyPr/>
          <a:lstStyle/>
          <a:p>
            <a:fld id="{F73DB6DB-7499-4228-9BC0-66809057D228}" type="slidenum">
              <a:rPr lang="en-US" smtClean="0"/>
              <a:pPr/>
              <a:t>17</a:t>
            </a:fld>
            <a:endParaRPr lang="en-US"/>
          </a:p>
        </p:txBody>
      </p:sp>
    </p:spTree>
    <p:extLst>
      <p:ext uri="{BB962C8B-B14F-4D97-AF65-F5344CB8AC3E}">
        <p14:creationId xmlns:p14="http://schemas.microsoft.com/office/powerpoint/2010/main" val="3847808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E" dirty="0" smtClean="0"/>
              <a:t>Example 2</a:t>
            </a:r>
            <a:endParaRPr lang="en-IE" dirty="0"/>
          </a:p>
        </p:txBody>
      </p:sp>
      <p:sp>
        <p:nvSpPr>
          <p:cNvPr id="6" name="Content Placeholder 5"/>
          <p:cNvSpPr>
            <a:spLocks noGrp="1"/>
          </p:cNvSpPr>
          <p:nvPr>
            <p:ph idx="1"/>
          </p:nvPr>
        </p:nvSpPr>
        <p:spPr/>
        <p:txBody>
          <a:bodyPr/>
          <a:lstStyle/>
          <a:p>
            <a:r>
              <a:rPr lang="en-US" dirty="0"/>
              <a:t>CPU clock rate is </a:t>
            </a:r>
            <a:r>
              <a:rPr lang="en-US" dirty="0" smtClean="0"/>
              <a:t>500 MHz</a:t>
            </a:r>
          </a:p>
          <a:p>
            <a:r>
              <a:rPr lang="en-US" dirty="0"/>
              <a:t>Program takes 45 million cycles to </a:t>
            </a:r>
            <a:r>
              <a:rPr lang="en-US" dirty="0" smtClean="0"/>
              <a:t>execute</a:t>
            </a:r>
          </a:p>
          <a:p>
            <a:r>
              <a:rPr lang="en-IE" dirty="0"/>
              <a:t>What’s the CPU time</a:t>
            </a:r>
            <a:r>
              <a:rPr lang="en-IE" dirty="0" smtClean="0"/>
              <a:t>?</a:t>
            </a:r>
          </a:p>
          <a:p>
            <a:endParaRPr lang="en-IE" dirty="0" smtClean="0"/>
          </a:p>
          <a:p>
            <a:endParaRPr lang="en-IE" dirty="0"/>
          </a:p>
          <a:p>
            <a:r>
              <a:rPr lang="en-IE" dirty="0"/>
              <a:t>45,000,000 * (1 / 500,000,000) = 0.09 seconds</a:t>
            </a:r>
          </a:p>
        </p:txBody>
      </p:sp>
      <p:sp>
        <p:nvSpPr>
          <p:cNvPr id="3" name="Footer Placeholder 2"/>
          <p:cNvSpPr>
            <a:spLocks noGrp="1"/>
          </p:cNvSpPr>
          <p:nvPr>
            <p:ph type="ftr" sz="quarter" idx="11"/>
          </p:nvPr>
        </p:nvSpPr>
        <p:spPr/>
        <p:txBody>
          <a:bodyPr/>
          <a:lstStyle/>
          <a:p>
            <a:r>
              <a:rPr lang="en-US" smtClean="0"/>
              <a:t>Dr Ganesh Neelakanta Iyer</a:t>
            </a:r>
            <a:endParaRPr lang="en-US"/>
          </a:p>
        </p:txBody>
      </p:sp>
      <p:sp>
        <p:nvSpPr>
          <p:cNvPr id="4" name="Slide Number Placeholder 3"/>
          <p:cNvSpPr>
            <a:spLocks noGrp="1"/>
          </p:cNvSpPr>
          <p:nvPr>
            <p:ph type="sldNum" sz="quarter" idx="12"/>
          </p:nvPr>
        </p:nvSpPr>
        <p:spPr/>
        <p:txBody>
          <a:bodyPr/>
          <a:lstStyle/>
          <a:p>
            <a:fld id="{F73DB6DB-7499-4228-9BC0-66809057D228}" type="slidenum">
              <a:rPr lang="en-US" smtClean="0"/>
              <a:pPr/>
              <a:t>18</a:t>
            </a:fld>
            <a:endParaRPr lang="en-US"/>
          </a:p>
        </p:txBody>
      </p:sp>
    </p:spTree>
    <p:extLst>
      <p:ext uri="{BB962C8B-B14F-4D97-AF65-F5344CB8AC3E}">
        <p14:creationId xmlns:p14="http://schemas.microsoft.com/office/powerpoint/2010/main" val="3975708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Example 3</a:t>
            </a:r>
            <a:endParaRPr lang="en-IE" dirty="0"/>
          </a:p>
        </p:txBody>
      </p:sp>
      <p:sp>
        <p:nvSpPr>
          <p:cNvPr id="3" name="Content Placeholder 2"/>
          <p:cNvSpPr>
            <a:spLocks noGrp="1"/>
          </p:cNvSpPr>
          <p:nvPr>
            <p:ph idx="1"/>
          </p:nvPr>
        </p:nvSpPr>
        <p:spPr/>
        <p:txBody>
          <a:bodyPr/>
          <a:lstStyle/>
          <a:p>
            <a:r>
              <a:rPr lang="en-US" dirty="0" smtClean="0"/>
              <a:t>Let </a:t>
            </a:r>
            <a:r>
              <a:rPr lang="en-US" dirty="0"/>
              <a:t>assume that a benchmark has 100 instructions: </a:t>
            </a:r>
            <a:endParaRPr lang="en-US" dirty="0" smtClean="0"/>
          </a:p>
          <a:p>
            <a:pPr lvl="1"/>
            <a:r>
              <a:rPr lang="en-US" dirty="0" smtClean="0"/>
              <a:t>25 </a:t>
            </a:r>
            <a:r>
              <a:rPr lang="en-US" dirty="0"/>
              <a:t>instructions are loads/stores (each take 2 cycles) </a:t>
            </a:r>
            <a:endParaRPr lang="en-US" dirty="0" smtClean="0"/>
          </a:p>
          <a:p>
            <a:pPr lvl="1"/>
            <a:r>
              <a:rPr lang="en-US" dirty="0" smtClean="0"/>
              <a:t>50 </a:t>
            </a:r>
            <a:r>
              <a:rPr lang="en-US" dirty="0"/>
              <a:t>instructions are adds (each takes 1 cycle) </a:t>
            </a:r>
            <a:endParaRPr lang="en-US" dirty="0" smtClean="0"/>
          </a:p>
          <a:p>
            <a:pPr lvl="1"/>
            <a:r>
              <a:rPr lang="en-US" dirty="0" smtClean="0"/>
              <a:t>25 </a:t>
            </a:r>
            <a:r>
              <a:rPr lang="en-US" dirty="0"/>
              <a:t>instructions are square root (each takes 50 cycles) </a:t>
            </a:r>
            <a:endParaRPr lang="en-US" dirty="0" smtClean="0"/>
          </a:p>
          <a:p>
            <a:pPr lvl="1"/>
            <a:r>
              <a:rPr lang="en-US" dirty="0" smtClean="0"/>
              <a:t>What </a:t>
            </a:r>
            <a:r>
              <a:rPr lang="en-US" dirty="0"/>
              <a:t>is the CPI for this benchmark?</a:t>
            </a:r>
            <a:endParaRPr lang="en-IE"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19</a:t>
            </a:fld>
            <a:endParaRPr lang="en-US"/>
          </a:p>
        </p:txBody>
      </p:sp>
    </p:spTree>
    <p:extLst>
      <p:ext uri="{BB962C8B-B14F-4D97-AF65-F5344CB8AC3E}">
        <p14:creationId xmlns:p14="http://schemas.microsoft.com/office/powerpoint/2010/main" val="4217656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a:t>
            </a:r>
            <a:endParaRPr lang="en-US" dirty="0"/>
          </a:p>
        </p:txBody>
      </p:sp>
      <p:sp>
        <p:nvSpPr>
          <p:cNvPr id="3" name="Content Placeholder 2"/>
          <p:cNvSpPr>
            <a:spLocks noGrp="1"/>
          </p:cNvSpPr>
          <p:nvPr>
            <p:ph idx="1"/>
          </p:nvPr>
        </p:nvSpPr>
        <p:spPr/>
        <p:txBody>
          <a:bodyPr/>
          <a:lstStyle/>
          <a:p>
            <a:r>
              <a:rPr lang="en-US" dirty="0" smtClean="0"/>
              <a:t>You have learnt MIPS architecture</a:t>
            </a:r>
          </a:p>
          <a:p>
            <a:pPr lvl="1"/>
            <a:r>
              <a:rPr lang="en-US" dirty="0" smtClean="0"/>
              <a:t>Instruction set </a:t>
            </a:r>
          </a:p>
          <a:p>
            <a:pPr lvl="1"/>
            <a:r>
              <a:rPr lang="en-US" dirty="0" smtClean="0"/>
              <a:t>Addressing Modes</a:t>
            </a:r>
          </a:p>
          <a:p>
            <a:pPr lvl="1"/>
            <a:r>
              <a:rPr lang="en-US" dirty="0" smtClean="0"/>
              <a:t>Conversion of instructions to different formats</a:t>
            </a:r>
          </a:p>
          <a:p>
            <a:pPr lvl="1"/>
            <a:r>
              <a:rPr lang="en-US" dirty="0" smtClean="0"/>
              <a:t>Single cycle and multi cycle </a:t>
            </a:r>
            <a:r>
              <a:rPr lang="en-US" dirty="0" err="1" smtClean="0"/>
              <a:t>datapath</a:t>
            </a:r>
            <a:r>
              <a:rPr lang="en-US" dirty="0" smtClean="0"/>
              <a:t> implementation</a:t>
            </a:r>
            <a:endParaRPr lang="en-US"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2</a:t>
            </a:fld>
            <a:endParaRPr lang="en-US"/>
          </a:p>
        </p:txBody>
      </p:sp>
    </p:spTree>
    <p:extLst>
      <p:ext uri="{BB962C8B-B14F-4D97-AF65-F5344CB8AC3E}">
        <p14:creationId xmlns:p14="http://schemas.microsoft.com/office/powerpoint/2010/main" val="446267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Example 3</a:t>
            </a:r>
            <a:endParaRPr lang="en-IE" dirty="0"/>
          </a:p>
        </p:txBody>
      </p:sp>
      <p:sp>
        <p:nvSpPr>
          <p:cNvPr id="3" name="Content Placeholder 2"/>
          <p:cNvSpPr>
            <a:spLocks noGrp="1"/>
          </p:cNvSpPr>
          <p:nvPr>
            <p:ph idx="1"/>
          </p:nvPr>
        </p:nvSpPr>
        <p:spPr/>
        <p:txBody>
          <a:bodyPr/>
          <a:lstStyle/>
          <a:p>
            <a:r>
              <a:rPr lang="en-US" dirty="0" smtClean="0"/>
              <a:t>Let </a:t>
            </a:r>
            <a:r>
              <a:rPr lang="en-US" dirty="0"/>
              <a:t>assume that a benchmark has 100 instructions: </a:t>
            </a:r>
            <a:endParaRPr lang="en-US" dirty="0" smtClean="0"/>
          </a:p>
          <a:p>
            <a:pPr lvl="1"/>
            <a:r>
              <a:rPr lang="en-US" dirty="0" smtClean="0"/>
              <a:t>25 </a:t>
            </a:r>
            <a:r>
              <a:rPr lang="en-US" dirty="0"/>
              <a:t>instructions are loads/stores (each take 2 cycles) </a:t>
            </a:r>
            <a:endParaRPr lang="en-US" dirty="0" smtClean="0"/>
          </a:p>
          <a:p>
            <a:pPr lvl="1"/>
            <a:r>
              <a:rPr lang="en-US" dirty="0" smtClean="0"/>
              <a:t>50 </a:t>
            </a:r>
            <a:r>
              <a:rPr lang="en-US" dirty="0"/>
              <a:t>instructions are adds (each takes 1 cycle) </a:t>
            </a:r>
            <a:endParaRPr lang="en-US" dirty="0" smtClean="0"/>
          </a:p>
          <a:p>
            <a:pPr lvl="1"/>
            <a:r>
              <a:rPr lang="en-US" dirty="0" smtClean="0"/>
              <a:t>25 </a:t>
            </a:r>
            <a:r>
              <a:rPr lang="en-US" dirty="0"/>
              <a:t>instructions are square root (each takes 50 cycles) </a:t>
            </a:r>
            <a:endParaRPr lang="en-US" dirty="0" smtClean="0"/>
          </a:p>
          <a:p>
            <a:pPr lvl="1"/>
            <a:r>
              <a:rPr lang="en-US" dirty="0" smtClean="0"/>
              <a:t>What </a:t>
            </a:r>
            <a:r>
              <a:rPr lang="en-US" dirty="0"/>
              <a:t>is the CPI for this benchmark</a:t>
            </a:r>
            <a:r>
              <a:rPr lang="en-US" dirty="0" smtClean="0"/>
              <a:t>?</a:t>
            </a:r>
          </a:p>
          <a:p>
            <a:pPr lvl="1"/>
            <a:endParaRPr lang="en-US" dirty="0"/>
          </a:p>
          <a:p>
            <a:pPr lvl="1"/>
            <a:endParaRPr lang="en-US" dirty="0" smtClean="0"/>
          </a:p>
          <a:p>
            <a:r>
              <a:rPr lang="pt-BR" dirty="0"/>
              <a:t>CPI = ((0.25 * 2) + (0.50 * 1) + (0.25 * 50)) = 13.5</a:t>
            </a:r>
            <a:endParaRPr lang="en-IE"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20</a:t>
            </a:fld>
            <a:endParaRPr lang="en-US"/>
          </a:p>
        </p:txBody>
      </p:sp>
    </p:spTree>
    <p:extLst>
      <p:ext uri="{BB962C8B-B14F-4D97-AF65-F5344CB8AC3E}">
        <p14:creationId xmlns:p14="http://schemas.microsoft.com/office/powerpoint/2010/main" val="41012151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Computing CPI</a:t>
            </a:r>
          </a:p>
        </p:txBody>
      </p:sp>
      <p:sp>
        <p:nvSpPr>
          <p:cNvPr id="3" name="Content Placeholder 2"/>
          <p:cNvSpPr>
            <a:spLocks noGrp="1"/>
          </p:cNvSpPr>
          <p:nvPr>
            <p:ph idx="1"/>
          </p:nvPr>
        </p:nvSpPr>
        <p:spPr/>
        <p:txBody>
          <a:bodyPr/>
          <a:lstStyle/>
          <a:p>
            <a:r>
              <a:rPr lang="en-US" dirty="0"/>
              <a:t>The CPI is the average number of cycles per </a:t>
            </a:r>
            <a:r>
              <a:rPr lang="en-US" dirty="0" smtClean="0"/>
              <a:t>instruction</a:t>
            </a:r>
          </a:p>
          <a:p>
            <a:r>
              <a:rPr lang="en-US" dirty="0"/>
              <a:t>If for each instruction type, we know its frequency and number of cycles need to execute it, we can compute the overall CPI as </a:t>
            </a:r>
            <a:r>
              <a:rPr lang="en-US" dirty="0" smtClean="0"/>
              <a:t>follows</a:t>
            </a:r>
          </a:p>
          <a:p>
            <a:pPr marL="0" indent="0">
              <a:buNone/>
            </a:pPr>
            <a:r>
              <a:rPr lang="el-GR" dirty="0"/>
              <a:t>CPI = </a:t>
            </a:r>
            <a:r>
              <a:rPr lang="el-GR" sz="4400" dirty="0"/>
              <a:t>Σ</a:t>
            </a:r>
            <a:r>
              <a:rPr lang="el-GR" dirty="0"/>
              <a:t> CPI x </a:t>
            </a:r>
            <a:r>
              <a:rPr lang="el-GR" dirty="0" smtClean="0"/>
              <a:t>F</a:t>
            </a:r>
            <a:endParaRPr lang="en-IE" dirty="0" smtClean="0"/>
          </a:p>
          <a:p>
            <a:r>
              <a:rPr lang="en-IE" dirty="0"/>
              <a:t>For example</a:t>
            </a:r>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21</a:t>
            </a:fld>
            <a:endParaRPr lang="en-US"/>
          </a:p>
        </p:txBody>
      </p:sp>
      <p:pic>
        <p:nvPicPr>
          <p:cNvPr id="6" name="Picture 5"/>
          <p:cNvPicPr>
            <a:picLocks noChangeAspect="1"/>
          </p:cNvPicPr>
          <p:nvPr/>
        </p:nvPicPr>
        <p:blipFill>
          <a:blip r:embed="rId2"/>
          <a:stretch>
            <a:fillRect/>
          </a:stretch>
        </p:blipFill>
        <p:spPr>
          <a:xfrm>
            <a:off x="5180012" y="3403601"/>
            <a:ext cx="6124575" cy="2952750"/>
          </a:xfrm>
          <a:prstGeom prst="rect">
            <a:avLst/>
          </a:prstGeom>
        </p:spPr>
      </p:pic>
    </p:spTree>
    <p:extLst>
      <p:ext uri="{BB962C8B-B14F-4D97-AF65-F5344CB8AC3E}">
        <p14:creationId xmlns:p14="http://schemas.microsoft.com/office/powerpoint/2010/main" val="40010679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3154" name="Rectangle 2"/>
          <p:cNvSpPr>
            <a:spLocks noGrp="1" noChangeArrowheads="1"/>
          </p:cNvSpPr>
          <p:nvPr>
            <p:ph type="title"/>
          </p:nvPr>
        </p:nvSpPr>
        <p:spPr>
          <a:xfrm>
            <a:off x="2284412" y="609600"/>
            <a:ext cx="7543800" cy="381000"/>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chor="ctr">
            <a:normAutofit fontScale="90000"/>
          </a:bodyPr>
          <a:lstStyle/>
          <a:p>
            <a:r>
              <a:rPr lang="en-US" altLang="en-US"/>
              <a:t>Cycles Per Instruction (Throughput)</a:t>
            </a:r>
          </a:p>
        </p:txBody>
      </p:sp>
      <p:sp>
        <p:nvSpPr>
          <p:cNvPr id="1073155" name="Rectangle 3"/>
          <p:cNvSpPr>
            <a:spLocks noChangeArrowheads="1"/>
          </p:cNvSpPr>
          <p:nvPr/>
        </p:nvSpPr>
        <p:spPr bwMode="auto">
          <a:xfrm>
            <a:off x="1916112" y="4310062"/>
            <a:ext cx="3625850" cy="3619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p>
            <a:pPr>
              <a:lnSpc>
                <a:spcPct val="85000"/>
              </a:lnSpc>
            </a:pPr>
            <a:r>
              <a:rPr lang="en-US" altLang="en-US" sz="2400" b="1">
                <a:latin typeface="Comic Sans MS" panose="030F0702030302020204" pitchFamily="66" charset="0"/>
              </a:rPr>
              <a:t>“Instruction Frequency”</a:t>
            </a:r>
          </a:p>
        </p:txBody>
      </p:sp>
      <p:sp>
        <p:nvSpPr>
          <p:cNvPr id="1073156" name="Rectangle 4"/>
          <p:cNvSpPr>
            <a:spLocks noChangeArrowheads="1"/>
          </p:cNvSpPr>
          <p:nvPr/>
        </p:nvSpPr>
        <p:spPr bwMode="auto">
          <a:xfrm>
            <a:off x="2803525" y="2492374"/>
            <a:ext cx="6022484" cy="64376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b="1">
                <a:latin typeface="Comic Sans MS" panose="030F0702030302020204" pitchFamily="66" charset="0"/>
              </a:rPr>
              <a:t>CPI = (CPU Time * Clock Rate) / Instruction Count </a:t>
            </a:r>
          </a:p>
          <a:p>
            <a:pPr lvl="1"/>
            <a:r>
              <a:rPr lang="en-US" altLang="en-US" b="1">
                <a:latin typeface="Comic Sans MS" panose="030F0702030302020204" pitchFamily="66" charset="0"/>
              </a:rPr>
              <a:t>=  Cycles / Instruction Count    </a:t>
            </a:r>
          </a:p>
        </p:txBody>
      </p:sp>
      <p:sp>
        <p:nvSpPr>
          <p:cNvPr id="1073157" name="Rectangle 5"/>
          <p:cNvSpPr>
            <a:spLocks noChangeArrowheads="1"/>
          </p:cNvSpPr>
          <p:nvPr/>
        </p:nvSpPr>
        <p:spPr bwMode="auto">
          <a:xfrm>
            <a:off x="1736726" y="1890712"/>
            <a:ext cx="3768661" cy="4591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2400" b="1">
                <a:latin typeface="Comic Sans MS" panose="030F0702030302020204" pitchFamily="66" charset="0"/>
              </a:rPr>
              <a:t>“Cycles per Instruction”</a:t>
            </a:r>
          </a:p>
        </p:txBody>
      </p:sp>
      <p:graphicFrame>
        <p:nvGraphicFramePr>
          <p:cNvPr id="1073158" name="Object 6"/>
          <p:cNvGraphicFramePr>
            <a:graphicFrameLocks noChangeAspect="1"/>
          </p:cNvGraphicFramePr>
          <p:nvPr>
            <p:extLst>
              <p:ext uri="{D42A27DB-BD31-4B8C-83A1-F6EECF244321}">
                <p14:modId xmlns:p14="http://schemas.microsoft.com/office/powerpoint/2010/main" val="136229749"/>
              </p:ext>
            </p:extLst>
          </p:nvPr>
        </p:nvGraphicFramePr>
        <p:xfrm>
          <a:off x="2894012" y="3200399"/>
          <a:ext cx="4013200" cy="596900"/>
        </p:xfrm>
        <a:graphic>
          <a:graphicData uri="http://schemas.openxmlformats.org/presentationml/2006/ole">
            <mc:AlternateContent xmlns:mc="http://schemas.openxmlformats.org/markup-compatibility/2006">
              <mc:Choice xmlns:v="urn:schemas-microsoft-com:vml" Requires="v">
                <p:oleObj spid="_x0000_s4138" name="Equation" r:id="rId4" imgW="4012920" imgH="596880" progId="Equation.3">
                  <p:embed/>
                </p:oleObj>
              </mc:Choice>
              <mc:Fallback>
                <p:oleObj name="Equation" r:id="rId4" imgW="4012920" imgH="596880" progId="Equation.3">
                  <p:embed/>
                  <p:pic>
                    <p:nvPicPr>
                      <p:cNvPr id="1073158"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4012" y="3200399"/>
                        <a:ext cx="4013200" cy="596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3159" name="Object 7"/>
          <p:cNvGraphicFramePr>
            <a:graphicFrameLocks noChangeAspect="1"/>
          </p:cNvGraphicFramePr>
          <p:nvPr>
            <p:extLst>
              <p:ext uri="{D42A27DB-BD31-4B8C-83A1-F6EECF244321}">
                <p14:modId xmlns:p14="http://schemas.microsoft.com/office/powerpoint/2010/main" val="1759786900"/>
              </p:ext>
            </p:extLst>
          </p:nvPr>
        </p:nvGraphicFramePr>
        <p:xfrm>
          <a:off x="2894012" y="4953000"/>
          <a:ext cx="5511800" cy="633413"/>
        </p:xfrm>
        <a:graphic>
          <a:graphicData uri="http://schemas.openxmlformats.org/presentationml/2006/ole">
            <mc:AlternateContent xmlns:mc="http://schemas.openxmlformats.org/markup-compatibility/2006">
              <mc:Choice xmlns:v="urn:schemas-microsoft-com:vml" Requires="v">
                <p:oleObj spid="_x0000_s4139" name="Equation" r:id="rId6" imgW="5511600" imgH="634680" progId="Equation.3">
                  <p:embed/>
                </p:oleObj>
              </mc:Choice>
              <mc:Fallback>
                <p:oleObj name="Equation" r:id="rId6" imgW="5511600" imgH="634680" progId="Equation.3">
                  <p:embed/>
                  <p:pic>
                    <p:nvPicPr>
                      <p:cNvPr id="1073159"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94012" y="4953000"/>
                        <a:ext cx="5511800"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743919812"/>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Example 4</a:t>
            </a:r>
            <a:endParaRPr lang="en-IE" dirty="0"/>
          </a:p>
        </p:txBody>
      </p:sp>
      <p:sp>
        <p:nvSpPr>
          <p:cNvPr id="3" name="Content Placeholder 2"/>
          <p:cNvSpPr>
            <a:spLocks noGrp="1"/>
          </p:cNvSpPr>
          <p:nvPr>
            <p:ph idx="1"/>
          </p:nvPr>
        </p:nvSpPr>
        <p:spPr>
          <a:xfrm>
            <a:off x="609441" y="1417638"/>
            <a:ext cx="11579384" cy="4525963"/>
          </a:xfrm>
        </p:spPr>
        <p:txBody>
          <a:bodyPr>
            <a:normAutofit/>
          </a:bodyPr>
          <a:lstStyle/>
          <a:p>
            <a:r>
              <a:rPr lang="en-US" dirty="0" smtClean="0"/>
              <a:t>Suppose we have two implementations of the same ISA</a:t>
            </a:r>
          </a:p>
          <a:p>
            <a:r>
              <a:rPr lang="en-US" dirty="0" smtClean="0"/>
              <a:t>For some program, </a:t>
            </a:r>
          </a:p>
          <a:p>
            <a:pPr lvl="1"/>
            <a:r>
              <a:rPr lang="en-US" dirty="0" smtClean="0"/>
              <a:t>Machine A has a clock cycle time of 10 ns. and a CPI of 2.0 </a:t>
            </a:r>
          </a:p>
          <a:p>
            <a:pPr lvl="1"/>
            <a:r>
              <a:rPr lang="en-US" dirty="0" smtClean="0"/>
              <a:t>Machine B has a clock cycle time of 20 ns. and a CPI of 1.2</a:t>
            </a:r>
          </a:p>
          <a:p>
            <a:pPr lvl="1"/>
            <a:r>
              <a:rPr lang="en-US" dirty="0"/>
              <a:t>Which machine is faster for this program, and by how much</a:t>
            </a:r>
            <a:r>
              <a:rPr lang="en-US" dirty="0" smtClean="0"/>
              <a:t>?</a:t>
            </a:r>
          </a:p>
          <a:p>
            <a:r>
              <a:rPr lang="en-US" dirty="0"/>
              <a:t>Assume that # of instructions in the program is 1,000,000,000 </a:t>
            </a:r>
          </a:p>
          <a:p>
            <a:endParaRPr lang="en-US" dirty="0" smtClean="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23</a:t>
            </a:fld>
            <a:endParaRPr lang="en-US"/>
          </a:p>
        </p:txBody>
      </p:sp>
    </p:spTree>
    <p:extLst>
      <p:ext uri="{BB962C8B-B14F-4D97-AF65-F5344CB8AC3E}">
        <p14:creationId xmlns:p14="http://schemas.microsoft.com/office/powerpoint/2010/main" val="2645810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Example 4</a:t>
            </a:r>
            <a:endParaRPr lang="en-IE" dirty="0"/>
          </a:p>
        </p:txBody>
      </p:sp>
      <p:sp>
        <p:nvSpPr>
          <p:cNvPr id="3" name="Content Placeholder 2"/>
          <p:cNvSpPr>
            <a:spLocks noGrp="1"/>
          </p:cNvSpPr>
          <p:nvPr>
            <p:ph idx="1"/>
          </p:nvPr>
        </p:nvSpPr>
        <p:spPr>
          <a:xfrm>
            <a:off x="609441" y="1447656"/>
            <a:ext cx="11579384" cy="4525963"/>
          </a:xfrm>
        </p:spPr>
        <p:txBody>
          <a:bodyPr>
            <a:normAutofit/>
          </a:bodyPr>
          <a:lstStyle/>
          <a:p>
            <a:r>
              <a:rPr lang="en-US" dirty="0" smtClean="0"/>
              <a:t>Suppose we have two implementations of the same ISA</a:t>
            </a:r>
          </a:p>
          <a:p>
            <a:r>
              <a:rPr lang="en-US" dirty="0" smtClean="0"/>
              <a:t>For some program, </a:t>
            </a:r>
          </a:p>
          <a:p>
            <a:pPr lvl="1"/>
            <a:r>
              <a:rPr lang="en-US" dirty="0" smtClean="0"/>
              <a:t>Machine A has a clock cycle time of 10 ns. and a CPI of 2.0 </a:t>
            </a:r>
          </a:p>
          <a:p>
            <a:pPr lvl="1"/>
            <a:r>
              <a:rPr lang="en-US" dirty="0" smtClean="0"/>
              <a:t>Machine B has a clock cycle time of 20 ns. and a CPI of 1.2</a:t>
            </a:r>
          </a:p>
          <a:p>
            <a:pPr lvl="1"/>
            <a:r>
              <a:rPr lang="en-US" dirty="0"/>
              <a:t>Which machine is faster for this program, and by how much</a:t>
            </a:r>
            <a:r>
              <a:rPr lang="en-US" dirty="0" smtClean="0"/>
              <a:t>?</a:t>
            </a:r>
          </a:p>
          <a:p>
            <a:r>
              <a:rPr lang="en-US" dirty="0"/>
              <a:t>Assume that # of instructions in the program is </a:t>
            </a:r>
            <a:r>
              <a:rPr lang="en-US" dirty="0" smtClean="0"/>
              <a:t>1,000,000,000 </a:t>
            </a:r>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24</a:t>
            </a:fld>
            <a:endParaRPr lang="en-US"/>
          </a:p>
        </p:txBody>
      </p:sp>
      <p:pic>
        <p:nvPicPr>
          <p:cNvPr id="6" name="Picture 5"/>
          <p:cNvPicPr>
            <a:picLocks noChangeAspect="1"/>
          </p:cNvPicPr>
          <p:nvPr/>
        </p:nvPicPr>
        <p:blipFill>
          <a:blip r:embed="rId2"/>
          <a:stretch>
            <a:fillRect/>
          </a:stretch>
        </p:blipFill>
        <p:spPr>
          <a:xfrm>
            <a:off x="1684258" y="4768562"/>
            <a:ext cx="9429750" cy="1962150"/>
          </a:xfrm>
          <a:prstGeom prst="rect">
            <a:avLst/>
          </a:prstGeom>
        </p:spPr>
      </p:pic>
    </p:spTree>
    <p:extLst>
      <p:ext uri="{BB962C8B-B14F-4D97-AF65-F5344CB8AC3E}">
        <p14:creationId xmlns:p14="http://schemas.microsoft.com/office/powerpoint/2010/main" val="20072845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1826" name="Rectangle 2"/>
          <p:cNvSpPr>
            <a:spLocks noGrp="1" noChangeArrowheads="1"/>
          </p:cNvSpPr>
          <p:nvPr>
            <p:ph type="title"/>
          </p:nvPr>
        </p:nvSpPr>
        <p:spPr/>
        <p:txBody>
          <a:bodyPr>
            <a:normAutofit fontScale="90000"/>
          </a:bodyPr>
          <a:lstStyle/>
          <a:p>
            <a:r>
              <a:rPr lang="en-US" altLang="en-US"/>
              <a:t>Principal Design Metrics: CPI and Cycle Time</a:t>
            </a:r>
          </a:p>
        </p:txBody>
      </p:sp>
      <p:graphicFrame>
        <p:nvGraphicFramePr>
          <p:cNvPr id="1101828" name="Object 4"/>
          <p:cNvGraphicFramePr>
            <a:graphicFrameLocks noChangeAspect="1"/>
          </p:cNvGraphicFramePr>
          <p:nvPr>
            <p:extLst>
              <p:ext uri="{D42A27DB-BD31-4B8C-83A1-F6EECF244321}">
                <p14:modId xmlns:p14="http://schemas.microsoft.com/office/powerpoint/2010/main" val="2383428033"/>
              </p:ext>
            </p:extLst>
          </p:nvPr>
        </p:nvGraphicFramePr>
        <p:xfrm>
          <a:off x="1751726" y="1600200"/>
          <a:ext cx="7848600" cy="4602162"/>
        </p:xfrm>
        <a:graphic>
          <a:graphicData uri="http://schemas.openxmlformats.org/presentationml/2006/ole">
            <mc:AlternateContent xmlns:mc="http://schemas.openxmlformats.org/markup-compatibility/2006">
              <mc:Choice xmlns:v="urn:schemas-microsoft-com:vml" Requires="v">
                <p:oleObj spid="_x0000_s5142" name="Equation" r:id="rId3" imgW="3288960" imgH="1930320" progId="Equation.3">
                  <p:embed/>
                </p:oleObj>
              </mc:Choice>
              <mc:Fallback>
                <p:oleObj name="Equation" r:id="rId3" imgW="3288960" imgH="1930320" progId="Equation.3">
                  <p:embed/>
                  <p:pic>
                    <p:nvPicPr>
                      <p:cNvPr id="110182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1726" y="1600200"/>
                        <a:ext cx="7848600" cy="4602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5490618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9978" name="Rectangle 10"/>
          <p:cNvSpPr>
            <a:spLocks noGrp="1" noChangeArrowheads="1"/>
          </p:cNvSpPr>
          <p:nvPr>
            <p:ph type="title"/>
          </p:nvPr>
        </p:nvSpPr>
        <p:spPr/>
        <p:txBody>
          <a:bodyPr/>
          <a:lstStyle/>
          <a:p>
            <a:r>
              <a:rPr lang="en-US" altLang="en-US"/>
              <a:t>Example</a:t>
            </a:r>
          </a:p>
        </p:txBody>
      </p:sp>
      <p:sp>
        <p:nvSpPr>
          <p:cNvPr id="979979" name="Rectangle 11"/>
          <p:cNvSpPr>
            <a:spLocks noGrp="1" noChangeArrowheads="1"/>
          </p:cNvSpPr>
          <p:nvPr>
            <p:ph type="body" idx="1"/>
          </p:nvPr>
        </p:nvSpPr>
        <p:spPr>
          <a:xfrm>
            <a:off x="379412" y="3775075"/>
            <a:ext cx="11658600" cy="3082925"/>
          </a:xfrm>
        </p:spPr>
        <p:txBody>
          <a:bodyPr>
            <a:normAutofit fontScale="70000" lnSpcReduction="20000"/>
          </a:bodyPr>
          <a:lstStyle/>
          <a:p>
            <a:r>
              <a:rPr lang="en-US" altLang="en-US" dirty="0"/>
              <a:t>How much faster would the machine be if a better data cache reduced the average load time to 2 cycles?</a:t>
            </a:r>
          </a:p>
          <a:p>
            <a:pPr lvl="1"/>
            <a:r>
              <a:rPr lang="en-US" altLang="en-US" dirty="0"/>
              <a:t>Load </a:t>
            </a:r>
            <a:r>
              <a:rPr lang="en-US" altLang="en-US" dirty="0">
                <a:sym typeface="Wingdings" panose="05000000000000000000" pitchFamily="2" charset="2"/>
              </a:rPr>
              <a:t> 20% x 2 cycles = .4</a:t>
            </a:r>
          </a:p>
          <a:p>
            <a:pPr lvl="1"/>
            <a:r>
              <a:rPr lang="en-US" altLang="en-US" dirty="0">
                <a:sym typeface="Wingdings" panose="05000000000000000000" pitchFamily="2" charset="2"/>
              </a:rPr>
              <a:t>Total CPI 2.2  1.6</a:t>
            </a:r>
          </a:p>
          <a:p>
            <a:pPr lvl="1"/>
            <a:r>
              <a:rPr lang="en-US" altLang="en-US" dirty="0"/>
              <a:t>Relative performance is 2.2 / 1.6 = 1.38</a:t>
            </a:r>
          </a:p>
          <a:p>
            <a:r>
              <a:rPr lang="en-US" altLang="en-US" dirty="0"/>
              <a:t>How does this compare with reducing the branch instruction to 1 cycle?</a:t>
            </a:r>
          </a:p>
          <a:p>
            <a:pPr lvl="1"/>
            <a:r>
              <a:rPr lang="en-US" altLang="en-US" dirty="0"/>
              <a:t>Branch </a:t>
            </a:r>
            <a:r>
              <a:rPr lang="en-US" altLang="en-US" dirty="0">
                <a:sym typeface="Wingdings" panose="05000000000000000000" pitchFamily="2" charset="2"/>
              </a:rPr>
              <a:t> 20% x 1 cycle = .2</a:t>
            </a:r>
          </a:p>
          <a:p>
            <a:pPr lvl="1"/>
            <a:r>
              <a:rPr lang="en-US" altLang="en-US" dirty="0">
                <a:sym typeface="Wingdings" panose="05000000000000000000" pitchFamily="2" charset="2"/>
              </a:rPr>
              <a:t>Total CPI 2.2  2.0</a:t>
            </a:r>
          </a:p>
          <a:p>
            <a:pPr lvl="1"/>
            <a:r>
              <a:rPr lang="en-US" altLang="en-US" dirty="0">
                <a:sym typeface="Wingdings" panose="05000000000000000000" pitchFamily="2" charset="2"/>
              </a:rPr>
              <a:t>Relative performance is 2.2 / 2.0 = 1.1</a:t>
            </a:r>
            <a:endParaRPr lang="en-US" altLang="en-US" dirty="0"/>
          </a:p>
        </p:txBody>
      </p:sp>
      <p:sp>
        <p:nvSpPr>
          <p:cNvPr id="979971" name="Line 3"/>
          <p:cNvSpPr>
            <a:spLocks noChangeShapeType="1"/>
          </p:cNvSpPr>
          <p:nvPr/>
        </p:nvSpPr>
        <p:spPr bwMode="auto">
          <a:xfrm flipH="1">
            <a:off x="2970212" y="1165622"/>
            <a:ext cx="241300" cy="2921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79972" name="Rectangle 4"/>
          <p:cNvSpPr>
            <a:spLocks noChangeArrowheads="1"/>
          </p:cNvSpPr>
          <p:nvPr/>
        </p:nvSpPr>
        <p:spPr bwMode="auto">
          <a:xfrm>
            <a:off x="2528633" y="865027"/>
            <a:ext cx="1365758" cy="300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p>
            <a:pPr>
              <a:lnSpc>
                <a:spcPct val="90000"/>
              </a:lnSpc>
            </a:pPr>
            <a:r>
              <a:rPr lang="en-US" altLang="en-US" dirty="0">
                <a:latin typeface="Comic Sans MS" panose="030F0702030302020204" pitchFamily="66" charset="0"/>
              </a:rPr>
              <a:t>Typical Mix</a:t>
            </a:r>
          </a:p>
        </p:txBody>
      </p:sp>
      <p:sp>
        <p:nvSpPr>
          <p:cNvPr id="979973" name="Rectangle 5"/>
          <p:cNvSpPr>
            <a:spLocks noChangeArrowheads="1"/>
          </p:cNvSpPr>
          <p:nvPr/>
        </p:nvSpPr>
        <p:spPr bwMode="auto">
          <a:xfrm>
            <a:off x="836612" y="1497806"/>
            <a:ext cx="7007225" cy="219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tabLst>
                <a:tab pos="1828800" algn="l"/>
                <a:tab pos="2743200" algn="l"/>
                <a:tab pos="3771900" algn="l"/>
                <a:tab pos="4800600" algn="l"/>
              </a:tabLst>
              <a:defRPr sz="2400">
                <a:solidFill>
                  <a:schemeClr val="tx1"/>
                </a:solidFill>
                <a:latin typeface="Times New Roman" panose="02020603050405020304" pitchFamily="18" charset="0"/>
              </a:defRPr>
            </a:lvl1pPr>
            <a:lvl2pPr>
              <a:tabLst>
                <a:tab pos="1828800" algn="l"/>
                <a:tab pos="2743200" algn="l"/>
                <a:tab pos="3771900" algn="l"/>
                <a:tab pos="4800600" algn="l"/>
              </a:tabLst>
              <a:defRPr sz="2400">
                <a:solidFill>
                  <a:schemeClr val="tx1"/>
                </a:solidFill>
                <a:latin typeface="Times New Roman" panose="02020603050405020304" pitchFamily="18" charset="0"/>
              </a:defRPr>
            </a:lvl2pPr>
            <a:lvl3pPr>
              <a:tabLst>
                <a:tab pos="1828800" algn="l"/>
                <a:tab pos="2743200" algn="l"/>
                <a:tab pos="3771900" algn="l"/>
                <a:tab pos="4800600" algn="l"/>
              </a:tabLst>
              <a:defRPr sz="2400">
                <a:solidFill>
                  <a:schemeClr val="tx1"/>
                </a:solidFill>
                <a:latin typeface="Times New Roman" panose="02020603050405020304" pitchFamily="18" charset="0"/>
              </a:defRPr>
            </a:lvl3pPr>
            <a:lvl4pPr>
              <a:tabLst>
                <a:tab pos="1828800" algn="l"/>
                <a:tab pos="2743200" algn="l"/>
                <a:tab pos="3771900" algn="l"/>
                <a:tab pos="4800600" algn="l"/>
              </a:tabLst>
              <a:defRPr sz="2400">
                <a:solidFill>
                  <a:schemeClr val="tx1"/>
                </a:solidFill>
                <a:latin typeface="Times New Roman" panose="02020603050405020304" pitchFamily="18" charset="0"/>
              </a:defRPr>
            </a:lvl4pPr>
            <a:lvl5pPr>
              <a:tabLst>
                <a:tab pos="1828800" algn="l"/>
                <a:tab pos="2743200" algn="l"/>
                <a:tab pos="3771900" algn="l"/>
                <a:tab pos="48006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1828800" algn="l"/>
                <a:tab pos="2743200" algn="l"/>
                <a:tab pos="3771900" algn="l"/>
                <a:tab pos="48006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1828800" algn="l"/>
                <a:tab pos="2743200" algn="l"/>
                <a:tab pos="3771900" algn="l"/>
                <a:tab pos="48006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1828800" algn="l"/>
                <a:tab pos="2743200" algn="l"/>
                <a:tab pos="3771900" algn="l"/>
                <a:tab pos="48006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1828800" algn="l"/>
                <a:tab pos="2743200" algn="l"/>
                <a:tab pos="3771900" algn="l"/>
                <a:tab pos="4800600" algn="l"/>
              </a:tabLst>
              <a:defRPr sz="2400">
                <a:solidFill>
                  <a:schemeClr val="tx1"/>
                </a:solidFill>
                <a:latin typeface="Times New Roman" panose="02020603050405020304" pitchFamily="18" charset="0"/>
              </a:defRPr>
            </a:lvl9pPr>
          </a:lstStyle>
          <a:p>
            <a:pPr>
              <a:lnSpc>
                <a:spcPct val="90000"/>
              </a:lnSpc>
              <a:spcBef>
                <a:spcPct val="30000"/>
              </a:spcBef>
            </a:pPr>
            <a:r>
              <a:rPr lang="en-US" altLang="en-US" sz="2000" dirty="0">
                <a:latin typeface="Verdana" panose="020B0604030504040204" pitchFamily="34" charset="0"/>
              </a:rPr>
              <a:t>Op	</a:t>
            </a:r>
            <a:r>
              <a:rPr lang="en-US" altLang="en-US" sz="2000" dirty="0" err="1">
                <a:latin typeface="Verdana" panose="020B0604030504040204" pitchFamily="34" charset="0"/>
              </a:rPr>
              <a:t>Freq</a:t>
            </a:r>
            <a:r>
              <a:rPr lang="en-US" altLang="en-US" sz="2000" dirty="0">
                <a:latin typeface="Verdana" panose="020B0604030504040204" pitchFamily="34" charset="0"/>
              </a:rPr>
              <a:t>	Cycles	CPI</a:t>
            </a:r>
          </a:p>
          <a:p>
            <a:pPr>
              <a:lnSpc>
                <a:spcPct val="90000"/>
              </a:lnSpc>
              <a:spcBef>
                <a:spcPct val="30000"/>
              </a:spcBef>
            </a:pPr>
            <a:r>
              <a:rPr lang="en-US" altLang="en-US" sz="2000" dirty="0">
                <a:latin typeface="Verdana" panose="020B0604030504040204" pitchFamily="34" charset="0"/>
              </a:rPr>
              <a:t>ALU	50%	1	   .5</a:t>
            </a:r>
          </a:p>
          <a:p>
            <a:pPr>
              <a:lnSpc>
                <a:spcPct val="90000"/>
              </a:lnSpc>
              <a:spcBef>
                <a:spcPct val="30000"/>
              </a:spcBef>
            </a:pPr>
            <a:r>
              <a:rPr lang="en-US" altLang="en-US" sz="2000" dirty="0">
                <a:latin typeface="Verdana" panose="020B0604030504040204" pitchFamily="34" charset="0"/>
              </a:rPr>
              <a:t>Load	20%	5	 1.0</a:t>
            </a:r>
          </a:p>
          <a:p>
            <a:pPr>
              <a:lnSpc>
                <a:spcPct val="90000"/>
              </a:lnSpc>
              <a:spcBef>
                <a:spcPct val="30000"/>
              </a:spcBef>
            </a:pPr>
            <a:r>
              <a:rPr lang="en-US" altLang="en-US" sz="2000" dirty="0">
                <a:latin typeface="Verdana" panose="020B0604030504040204" pitchFamily="34" charset="0"/>
              </a:rPr>
              <a:t>Store	10%	3	   .3</a:t>
            </a:r>
          </a:p>
          <a:p>
            <a:pPr>
              <a:lnSpc>
                <a:spcPct val="90000"/>
              </a:lnSpc>
              <a:spcBef>
                <a:spcPct val="30000"/>
              </a:spcBef>
            </a:pPr>
            <a:r>
              <a:rPr lang="en-US" altLang="en-US" sz="2000" dirty="0">
                <a:latin typeface="Verdana" panose="020B0604030504040204" pitchFamily="34" charset="0"/>
              </a:rPr>
              <a:t>Branch	20%	2	   .4</a:t>
            </a:r>
          </a:p>
          <a:p>
            <a:pPr>
              <a:lnSpc>
                <a:spcPct val="90000"/>
              </a:lnSpc>
              <a:spcBef>
                <a:spcPct val="30000"/>
              </a:spcBef>
            </a:pPr>
            <a:r>
              <a:rPr lang="en-US" altLang="en-US" sz="2000" dirty="0">
                <a:latin typeface="Verdana" panose="020B0604030504040204" pitchFamily="34" charset="0"/>
              </a:rPr>
              <a:t> 			2.2</a:t>
            </a:r>
          </a:p>
        </p:txBody>
      </p:sp>
      <p:sp>
        <p:nvSpPr>
          <p:cNvPr id="979974" name="Line 6"/>
          <p:cNvSpPr>
            <a:spLocks noChangeShapeType="1"/>
          </p:cNvSpPr>
          <p:nvPr/>
        </p:nvSpPr>
        <p:spPr bwMode="auto">
          <a:xfrm>
            <a:off x="4743160" y="3276600"/>
            <a:ext cx="444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Tree>
    <p:extLst>
      <p:ext uri="{BB962C8B-B14F-4D97-AF65-F5344CB8AC3E}">
        <p14:creationId xmlns:p14="http://schemas.microsoft.com/office/powerpoint/2010/main" val="1975516956"/>
      </p:ext>
    </p:extLst>
  </p:cSld>
  <p:clrMapOvr>
    <a:masterClrMapping/>
  </p:clrMapOvr>
  <p:transition>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Example 5</a:t>
            </a:r>
            <a:endParaRPr lang="en-IE" dirty="0"/>
          </a:p>
        </p:txBody>
      </p:sp>
      <p:sp>
        <p:nvSpPr>
          <p:cNvPr id="3" name="Content Placeholder 2"/>
          <p:cNvSpPr>
            <a:spLocks noGrp="1"/>
          </p:cNvSpPr>
          <p:nvPr>
            <p:ph idx="1"/>
          </p:nvPr>
        </p:nvSpPr>
        <p:spPr>
          <a:xfrm>
            <a:off x="609441" y="1600201"/>
            <a:ext cx="11352371" cy="4525963"/>
          </a:xfrm>
        </p:spPr>
        <p:txBody>
          <a:bodyPr>
            <a:noAutofit/>
          </a:bodyPr>
          <a:lstStyle/>
          <a:p>
            <a:r>
              <a:rPr lang="en-US" sz="2400" dirty="0"/>
              <a:t>A compiler designer is trying to decide between two code sequences for a particular machine. Based on the hardware implementation, there are three different classes of instructions: Class A, Class B, and Class C, and they require one, two, and three cycles (respectively</a:t>
            </a:r>
            <a:r>
              <a:rPr lang="en-US" sz="2400" dirty="0" smtClean="0"/>
              <a:t>)</a:t>
            </a:r>
          </a:p>
          <a:p>
            <a:pPr marL="0" indent="0">
              <a:buNone/>
            </a:pPr>
            <a:r>
              <a:rPr lang="en-US" sz="2400" dirty="0"/>
              <a:t>The first code sequence has 5 instructions: 2 of A, 1 of B, and 2 of C </a:t>
            </a:r>
            <a:endParaRPr lang="en-US" sz="2400" dirty="0" smtClean="0"/>
          </a:p>
          <a:p>
            <a:pPr marL="0" indent="0">
              <a:buNone/>
            </a:pPr>
            <a:r>
              <a:rPr lang="en-US" sz="2400" dirty="0" smtClean="0"/>
              <a:t>The </a:t>
            </a:r>
            <a:r>
              <a:rPr lang="en-US" sz="2400" dirty="0"/>
              <a:t>second sequence has 6 instructions: 4 of A, 1 of B, and 1 of </a:t>
            </a:r>
            <a:r>
              <a:rPr lang="en-US" sz="2400" dirty="0" smtClean="0"/>
              <a:t>C</a:t>
            </a:r>
          </a:p>
          <a:p>
            <a:r>
              <a:rPr lang="en-US" sz="2400" dirty="0"/>
              <a:t>Which sequence will be faster? How much</a:t>
            </a:r>
            <a:r>
              <a:rPr lang="en-US" sz="2400" dirty="0" smtClean="0"/>
              <a:t>?</a:t>
            </a:r>
          </a:p>
          <a:p>
            <a:r>
              <a:rPr lang="en-US" sz="2400" dirty="0"/>
              <a:t>What is the CPI for each sequence?</a:t>
            </a:r>
            <a:endParaRPr lang="en-IE" sz="2400"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27</a:t>
            </a:fld>
            <a:endParaRPr lang="en-US"/>
          </a:p>
        </p:txBody>
      </p:sp>
    </p:spTree>
    <p:extLst>
      <p:ext uri="{BB962C8B-B14F-4D97-AF65-F5344CB8AC3E}">
        <p14:creationId xmlns:p14="http://schemas.microsoft.com/office/powerpoint/2010/main" val="19013243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Example 5</a:t>
            </a:r>
            <a:endParaRPr lang="en-IE" dirty="0"/>
          </a:p>
        </p:txBody>
      </p:sp>
      <p:sp>
        <p:nvSpPr>
          <p:cNvPr id="3" name="Content Placeholder 2"/>
          <p:cNvSpPr>
            <a:spLocks noGrp="1"/>
          </p:cNvSpPr>
          <p:nvPr>
            <p:ph idx="1"/>
          </p:nvPr>
        </p:nvSpPr>
        <p:spPr>
          <a:xfrm>
            <a:off x="609441" y="1600201"/>
            <a:ext cx="11199971" cy="3200399"/>
          </a:xfrm>
        </p:spPr>
        <p:txBody>
          <a:bodyPr>
            <a:normAutofit lnSpcReduction="10000"/>
          </a:bodyPr>
          <a:lstStyle/>
          <a:p>
            <a:r>
              <a:rPr lang="en-US" sz="2400" dirty="0"/>
              <a:t>A compiler designer is trying to decide between two code sequences for a particular machine. Based on the hardware implementation, there are three different classes of instructions: Class A, Class B, and Class C, and they require one, two, and three cycles (respectively</a:t>
            </a:r>
            <a:r>
              <a:rPr lang="en-US" sz="2400" dirty="0" smtClean="0"/>
              <a:t>)</a:t>
            </a:r>
          </a:p>
          <a:p>
            <a:pPr marL="0" indent="0">
              <a:buNone/>
            </a:pPr>
            <a:r>
              <a:rPr lang="en-US" sz="2400" dirty="0"/>
              <a:t>The first code sequence has 5 instructions: 2 of A, 1 of B, and 2 of C </a:t>
            </a:r>
            <a:endParaRPr lang="en-US" sz="2400" dirty="0" smtClean="0"/>
          </a:p>
          <a:p>
            <a:pPr marL="0" indent="0">
              <a:buNone/>
            </a:pPr>
            <a:r>
              <a:rPr lang="en-US" sz="2400" dirty="0" smtClean="0"/>
              <a:t>The </a:t>
            </a:r>
            <a:r>
              <a:rPr lang="en-US" sz="2400" dirty="0"/>
              <a:t>second sequence has 6 instructions: 4 of A, 1 of B, and 1 of </a:t>
            </a:r>
            <a:r>
              <a:rPr lang="en-US" sz="2400" dirty="0" smtClean="0"/>
              <a:t>C</a:t>
            </a:r>
          </a:p>
          <a:p>
            <a:r>
              <a:rPr lang="en-US" sz="2400" dirty="0"/>
              <a:t>Which sequence will be faster? How much</a:t>
            </a:r>
            <a:r>
              <a:rPr lang="en-US" sz="2400" dirty="0" smtClean="0"/>
              <a:t>?</a:t>
            </a:r>
          </a:p>
          <a:p>
            <a:r>
              <a:rPr lang="en-US" sz="2400" dirty="0"/>
              <a:t>What is the CPI for each sequence?</a:t>
            </a:r>
            <a:endParaRPr lang="en-IE" sz="2400"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28</a:t>
            </a:fld>
            <a:endParaRPr lang="en-US"/>
          </a:p>
        </p:txBody>
      </p:sp>
      <p:pic>
        <p:nvPicPr>
          <p:cNvPr id="6" name="Picture 5"/>
          <p:cNvPicPr>
            <a:picLocks noChangeAspect="1"/>
          </p:cNvPicPr>
          <p:nvPr/>
        </p:nvPicPr>
        <p:blipFill>
          <a:blip r:embed="rId2"/>
          <a:stretch>
            <a:fillRect/>
          </a:stretch>
        </p:blipFill>
        <p:spPr>
          <a:xfrm>
            <a:off x="1370012" y="4673907"/>
            <a:ext cx="9944814" cy="2250768"/>
          </a:xfrm>
          <a:prstGeom prst="rect">
            <a:avLst/>
          </a:prstGeom>
        </p:spPr>
      </p:pic>
    </p:spTree>
    <p:extLst>
      <p:ext uri="{BB962C8B-B14F-4D97-AF65-F5344CB8AC3E}">
        <p14:creationId xmlns:p14="http://schemas.microsoft.com/office/powerpoint/2010/main" val="13619356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2028" name="Rectangle 12"/>
          <p:cNvSpPr>
            <a:spLocks noGrp="1" noChangeArrowheads="1"/>
          </p:cNvSpPr>
          <p:nvPr>
            <p:ph type="title"/>
          </p:nvPr>
        </p:nvSpPr>
        <p:spPr>
          <a:xfrm>
            <a:off x="1607560" y="457200"/>
            <a:ext cx="8610600" cy="368300"/>
          </a:xfrm>
        </p:spPr>
        <p:txBody>
          <a:bodyPr>
            <a:normAutofit fontScale="90000"/>
          </a:bodyPr>
          <a:lstStyle/>
          <a:p>
            <a:r>
              <a:rPr lang="en-US" altLang="en-US" dirty="0"/>
              <a:t>Summary: Evaluating Instruction Sets and Implementation</a:t>
            </a:r>
          </a:p>
        </p:txBody>
      </p:sp>
      <p:sp>
        <p:nvSpPr>
          <p:cNvPr id="982029" name="Rectangle 13"/>
          <p:cNvSpPr>
            <a:spLocks noGrp="1" noChangeArrowheads="1"/>
          </p:cNvSpPr>
          <p:nvPr>
            <p:ph type="body" idx="1"/>
          </p:nvPr>
        </p:nvSpPr>
        <p:spPr>
          <a:xfrm>
            <a:off x="139986" y="1480346"/>
            <a:ext cx="11364625" cy="4441825"/>
          </a:xfrm>
        </p:spPr>
        <p:txBody>
          <a:bodyPr>
            <a:normAutofit fontScale="77500" lnSpcReduction="20000"/>
          </a:bodyPr>
          <a:lstStyle/>
          <a:p>
            <a:r>
              <a:rPr lang="en-US" altLang="en-US" dirty="0"/>
              <a:t>Design-time metrics:</a:t>
            </a:r>
          </a:p>
          <a:p>
            <a:pPr lvl="1"/>
            <a:r>
              <a:rPr lang="en-US" altLang="en-US" dirty="0"/>
              <a:t>Can it be implemented, in how long, at what cost?</a:t>
            </a:r>
          </a:p>
          <a:p>
            <a:pPr lvl="1"/>
            <a:r>
              <a:rPr lang="en-US" altLang="en-US" dirty="0"/>
              <a:t>Can it be programmed?  Ease of compilation?</a:t>
            </a:r>
          </a:p>
          <a:p>
            <a:r>
              <a:rPr lang="en-US" altLang="en-US" dirty="0"/>
              <a:t>Static Metrics:</a:t>
            </a:r>
          </a:p>
          <a:p>
            <a:pPr lvl="1"/>
            <a:r>
              <a:rPr lang="en-US" altLang="en-US" dirty="0"/>
              <a:t>How many bytes does the program occupy in memory?</a:t>
            </a:r>
          </a:p>
          <a:p>
            <a:r>
              <a:rPr lang="en-US" altLang="en-US" dirty="0"/>
              <a:t>Dynamic Metrics:</a:t>
            </a:r>
          </a:p>
          <a:p>
            <a:pPr lvl="1"/>
            <a:r>
              <a:rPr lang="en-US" altLang="en-US" dirty="0"/>
              <a:t>How many instructions are executed?</a:t>
            </a:r>
          </a:p>
          <a:p>
            <a:pPr lvl="1"/>
            <a:r>
              <a:rPr lang="en-US" altLang="en-US" dirty="0"/>
              <a:t>How many bytes does the processor fetch to execute the program?</a:t>
            </a:r>
          </a:p>
          <a:p>
            <a:pPr lvl="1"/>
            <a:r>
              <a:rPr lang="en-US" altLang="en-US" dirty="0"/>
              <a:t>How many clocks are required per instruction?</a:t>
            </a:r>
          </a:p>
          <a:p>
            <a:pPr lvl="1"/>
            <a:r>
              <a:rPr lang="en-US" altLang="en-US" dirty="0"/>
              <a:t>How  "lean" a clock is practical?</a:t>
            </a:r>
          </a:p>
          <a:p>
            <a:r>
              <a:rPr lang="en-US" altLang="en-US" dirty="0"/>
              <a:t>Best Metric: </a:t>
            </a:r>
            <a:br>
              <a:rPr lang="en-US" altLang="en-US" dirty="0"/>
            </a:br>
            <a:r>
              <a:rPr lang="en-US" altLang="en-US" dirty="0"/>
              <a:t>Time to execute the program!   </a:t>
            </a:r>
          </a:p>
        </p:txBody>
      </p:sp>
      <p:sp>
        <p:nvSpPr>
          <p:cNvPr id="982020" name="Rectangle 4"/>
          <p:cNvSpPr>
            <a:spLocks noChangeArrowheads="1"/>
          </p:cNvSpPr>
          <p:nvPr/>
        </p:nvSpPr>
        <p:spPr bwMode="auto">
          <a:xfrm>
            <a:off x="150811" y="5922171"/>
            <a:ext cx="7975601"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3500" tIns="25400" rIns="63500" bIns="25400">
            <a:spAutoFit/>
          </a:bodyPr>
          <a:lstStyle/>
          <a:p>
            <a:pPr>
              <a:lnSpc>
                <a:spcPct val="85000"/>
              </a:lnSpc>
            </a:pPr>
            <a:r>
              <a:rPr lang="en-US" altLang="en-US" dirty="0">
                <a:latin typeface="Comic Sans MS" panose="030F0702030302020204" pitchFamily="66" charset="0"/>
              </a:rPr>
              <a:t>NOTE: Depends on instructions set, processor organization, and compilation techniques.</a:t>
            </a:r>
          </a:p>
        </p:txBody>
      </p:sp>
      <p:grpSp>
        <p:nvGrpSpPr>
          <p:cNvPr id="982021" name="Group 5"/>
          <p:cNvGrpSpPr>
            <a:grpSpLocks/>
          </p:cNvGrpSpPr>
          <p:nvPr/>
        </p:nvGrpSpPr>
        <p:grpSpPr bwMode="auto">
          <a:xfrm>
            <a:off x="8380412" y="4602958"/>
            <a:ext cx="3446463" cy="1836738"/>
            <a:chOff x="3496" y="2606"/>
            <a:chExt cx="2171" cy="1157"/>
          </a:xfrm>
        </p:grpSpPr>
        <p:sp>
          <p:nvSpPr>
            <p:cNvPr id="982022" name="Line 6"/>
            <p:cNvSpPr>
              <a:spLocks noChangeShapeType="1"/>
            </p:cNvSpPr>
            <p:nvPr/>
          </p:nvSpPr>
          <p:spPr bwMode="auto">
            <a:xfrm flipV="1">
              <a:off x="4069" y="2806"/>
              <a:ext cx="419" cy="723"/>
            </a:xfrm>
            <a:prstGeom prst="line">
              <a:avLst/>
            </a:prstGeom>
            <a:noFill/>
            <a:ln w="47625" cmpd="thinThick">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2023" name="Line 7"/>
            <p:cNvSpPr>
              <a:spLocks noChangeShapeType="1"/>
            </p:cNvSpPr>
            <p:nvPr/>
          </p:nvSpPr>
          <p:spPr bwMode="auto">
            <a:xfrm>
              <a:off x="4488" y="2806"/>
              <a:ext cx="533" cy="723"/>
            </a:xfrm>
            <a:prstGeom prst="line">
              <a:avLst/>
            </a:prstGeom>
            <a:noFill/>
            <a:ln w="47625" cmpd="thinThick">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2024" name="Line 8"/>
            <p:cNvSpPr>
              <a:spLocks noChangeShapeType="1"/>
            </p:cNvSpPr>
            <p:nvPr/>
          </p:nvSpPr>
          <p:spPr bwMode="auto">
            <a:xfrm flipH="1">
              <a:off x="4069" y="3529"/>
              <a:ext cx="914" cy="0"/>
            </a:xfrm>
            <a:prstGeom prst="line">
              <a:avLst/>
            </a:prstGeom>
            <a:noFill/>
            <a:ln w="47625" cmpd="thinThick">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82025" name="Rectangle 9"/>
            <p:cNvSpPr>
              <a:spLocks noChangeArrowheads="1"/>
            </p:cNvSpPr>
            <p:nvPr/>
          </p:nvSpPr>
          <p:spPr bwMode="auto">
            <a:xfrm>
              <a:off x="4334" y="2606"/>
              <a:ext cx="325"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p>
              <a:pPr>
                <a:lnSpc>
                  <a:spcPct val="85000"/>
                </a:lnSpc>
              </a:pPr>
              <a:r>
                <a:rPr lang="en-US" altLang="en-US" b="1">
                  <a:solidFill>
                    <a:schemeClr val="accent2"/>
                  </a:solidFill>
                  <a:latin typeface="Comic Sans MS" panose="030F0702030302020204" pitchFamily="66" charset="0"/>
                </a:rPr>
                <a:t>CPI</a:t>
              </a:r>
            </a:p>
          </p:txBody>
        </p:sp>
        <p:sp>
          <p:nvSpPr>
            <p:cNvPr id="982026" name="Rectangle 10"/>
            <p:cNvSpPr>
              <a:spLocks noChangeArrowheads="1"/>
            </p:cNvSpPr>
            <p:nvPr/>
          </p:nvSpPr>
          <p:spPr bwMode="auto">
            <a:xfrm>
              <a:off x="3496" y="3584"/>
              <a:ext cx="879"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p>
              <a:pPr>
                <a:lnSpc>
                  <a:spcPct val="85000"/>
                </a:lnSpc>
              </a:pPr>
              <a:r>
                <a:rPr lang="en-US" altLang="en-US" b="1">
                  <a:solidFill>
                    <a:schemeClr val="accent2"/>
                  </a:solidFill>
                  <a:latin typeface="Comic Sans MS" panose="030F0702030302020204" pitchFamily="66" charset="0"/>
                </a:rPr>
                <a:t>Inst. Count</a:t>
              </a:r>
            </a:p>
          </p:txBody>
        </p:sp>
        <p:sp>
          <p:nvSpPr>
            <p:cNvPr id="982027" name="Rectangle 11"/>
            <p:cNvSpPr>
              <a:spLocks noChangeArrowheads="1"/>
            </p:cNvSpPr>
            <p:nvPr/>
          </p:nvSpPr>
          <p:spPr bwMode="auto">
            <a:xfrm>
              <a:off x="4829" y="3584"/>
              <a:ext cx="838"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p>
              <a:pPr>
                <a:lnSpc>
                  <a:spcPct val="85000"/>
                </a:lnSpc>
              </a:pPr>
              <a:r>
                <a:rPr lang="en-US" altLang="en-US" b="1">
                  <a:solidFill>
                    <a:schemeClr val="accent2"/>
                  </a:solidFill>
                  <a:latin typeface="Comic Sans MS" panose="030F0702030302020204" pitchFamily="66" charset="0"/>
                </a:rPr>
                <a:t>Cycle Time</a:t>
              </a:r>
            </a:p>
          </p:txBody>
        </p:sp>
      </p:grpSp>
    </p:spTree>
    <p:extLst>
      <p:ext uri="{BB962C8B-B14F-4D97-AF65-F5344CB8AC3E}">
        <p14:creationId xmlns:p14="http://schemas.microsoft.com/office/powerpoint/2010/main" val="700735561"/>
      </p:ext>
    </p:extLst>
  </p:cSld>
  <p:clrMapOvr>
    <a:masterClrMapping/>
  </p:clrMapOvr>
  <p:transition>
    <p:wipe/>
  </p:transition>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60516" name="Rectangle 4"/>
          <p:cNvSpPr>
            <a:spLocks noGrp="1" noChangeArrowheads="1"/>
          </p:cNvSpPr>
          <p:nvPr>
            <p:ph type="title"/>
          </p:nvPr>
        </p:nvSpPr>
        <p:spPr>
          <a:xfrm>
            <a:off x="303212" y="195265"/>
            <a:ext cx="10133171" cy="719136"/>
          </a:xfrm>
        </p:spPr>
        <p:txBody>
          <a:bodyPr>
            <a:normAutofit fontScale="90000"/>
          </a:bodyPr>
          <a:lstStyle/>
          <a:p>
            <a:r>
              <a:rPr lang="en-US" altLang="en-US" dirty="0"/>
              <a:t>Performance Perspectives</a:t>
            </a:r>
          </a:p>
        </p:txBody>
      </p:sp>
      <p:sp>
        <p:nvSpPr>
          <p:cNvPr id="960517" name="Rectangle 5"/>
          <p:cNvSpPr>
            <a:spLocks noGrp="1" noChangeArrowheads="1"/>
          </p:cNvSpPr>
          <p:nvPr>
            <p:ph type="body" idx="1"/>
          </p:nvPr>
        </p:nvSpPr>
        <p:spPr>
          <a:xfrm>
            <a:off x="379412" y="1219200"/>
            <a:ext cx="9791700" cy="4729163"/>
          </a:xfrm>
        </p:spPr>
        <p:txBody>
          <a:bodyPr>
            <a:normAutofit fontScale="85000" lnSpcReduction="20000"/>
          </a:bodyPr>
          <a:lstStyle/>
          <a:p>
            <a:r>
              <a:rPr lang="en-US" altLang="en-US" dirty="0"/>
              <a:t>Purchasing perspective </a:t>
            </a:r>
          </a:p>
          <a:p>
            <a:pPr lvl="1"/>
            <a:r>
              <a:rPr lang="en-US" altLang="en-US" dirty="0"/>
              <a:t>Given a collection of machines, which has the </a:t>
            </a:r>
          </a:p>
          <a:p>
            <a:pPr lvl="2"/>
            <a:r>
              <a:rPr lang="en-US" altLang="en-US" dirty="0"/>
              <a:t>Best performance ?</a:t>
            </a:r>
          </a:p>
          <a:p>
            <a:pPr lvl="2"/>
            <a:r>
              <a:rPr lang="en-US" altLang="en-US" dirty="0"/>
              <a:t>Least cost ?</a:t>
            </a:r>
          </a:p>
          <a:p>
            <a:pPr lvl="2"/>
            <a:r>
              <a:rPr lang="en-US" altLang="en-US" dirty="0"/>
              <a:t>Best performance / cost ?</a:t>
            </a:r>
          </a:p>
          <a:p>
            <a:r>
              <a:rPr lang="en-US" altLang="en-US" dirty="0"/>
              <a:t>Design perspective</a:t>
            </a:r>
          </a:p>
          <a:p>
            <a:pPr lvl="1"/>
            <a:r>
              <a:rPr lang="en-US" altLang="en-US" dirty="0"/>
              <a:t>Faced with design options, which has the </a:t>
            </a:r>
          </a:p>
          <a:p>
            <a:pPr lvl="2"/>
            <a:r>
              <a:rPr lang="en-US" altLang="en-US" dirty="0"/>
              <a:t>Best performance improvement ?</a:t>
            </a:r>
          </a:p>
          <a:p>
            <a:pPr lvl="2"/>
            <a:r>
              <a:rPr lang="en-US" altLang="en-US" dirty="0"/>
              <a:t>Least cost ?</a:t>
            </a:r>
          </a:p>
          <a:p>
            <a:pPr lvl="2"/>
            <a:r>
              <a:rPr lang="en-US" altLang="en-US" dirty="0"/>
              <a:t>Best performance / cost ?</a:t>
            </a:r>
          </a:p>
          <a:p>
            <a:r>
              <a:rPr lang="en-US" altLang="en-US" dirty="0"/>
              <a:t>Both require</a:t>
            </a:r>
          </a:p>
          <a:p>
            <a:pPr lvl="1"/>
            <a:r>
              <a:rPr lang="en-US" altLang="en-US" dirty="0"/>
              <a:t>basis for comparison</a:t>
            </a:r>
          </a:p>
          <a:p>
            <a:pPr lvl="1"/>
            <a:r>
              <a:rPr lang="en-US" altLang="en-US" dirty="0"/>
              <a:t>metric for evaluation</a:t>
            </a:r>
          </a:p>
        </p:txBody>
      </p:sp>
      <p:sp>
        <p:nvSpPr>
          <p:cNvPr id="960518" name="Text Box 6"/>
          <p:cNvSpPr txBox="1">
            <a:spLocks noChangeArrowheads="1"/>
          </p:cNvSpPr>
          <p:nvPr/>
        </p:nvSpPr>
        <p:spPr bwMode="auto">
          <a:xfrm>
            <a:off x="315479" y="5929890"/>
            <a:ext cx="9998076" cy="32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85000"/>
              </a:lnSpc>
              <a:spcBef>
                <a:spcPct val="100000"/>
              </a:spcBef>
              <a:buSzPct val="100000"/>
            </a:pPr>
            <a:r>
              <a:rPr lang="en-US" altLang="en-US" dirty="0">
                <a:solidFill>
                  <a:schemeClr val="accent1"/>
                </a:solidFill>
                <a:latin typeface="Comic Sans MS" panose="030F0702030302020204" pitchFamily="66" charset="0"/>
              </a:rPr>
              <a:t>Our goal: understand cost &amp; performance implications of architectural choices</a:t>
            </a:r>
          </a:p>
        </p:txBody>
      </p:sp>
    </p:spTree>
    <p:extLst>
      <p:ext uri="{BB962C8B-B14F-4D97-AF65-F5344CB8AC3E}">
        <p14:creationId xmlns:p14="http://schemas.microsoft.com/office/powerpoint/2010/main" val="1330665431"/>
      </p:ext>
    </p:extLst>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60517">
                                            <p:txEl>
                                              <p:pRg st="0" end="0"/>
                                            </p:txEl>
                                          </p:spTgt>
                                        </p:tgtEl>
                                        <p:attrNameLst>
                                          <p:attrName>style.visibility</p:attrName>
                                        </p:attrNameLst>
                                      </p:cBhvr>
                                      <p:to>
                                        <p:strVal val="visible"/>
                                      </p:to>
                                    </p:set>
                                    <p:anim calcmode="lin" valueType="num">
                                      <p:cBhvr additive="base">
                                        <p:cTn id="7" dur="500" fill="hold"/>
                                        <p:tgtEl>
                                          <p:spTgt spid="96051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60517">
                                            <p:txEl>
                                              <p:pRg st="0" end="0"/>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960517">
                                            <p:txEl>
                                              <p:pRg st="0" end="0"/>
                                            </p:txEl>
                                          </p:spTgt>
                                        </p:tgtEl>
                                        <p:attrNameLst>
                                          <p:attrName>ppt_c</p:attrName>
                                        </p:attrNameLst>
                                      </p:cBhvr>
                                      <p:to>
                                        <a:schemeClr val="bg2"/>
                                      </p:to>
                                    </p:animClr>
                                  </p:subTnLst>
                                </p:cTn>
                              </p:par>
                              <p:par>
                                <p:cTn id="9" presetID="2" presetClass="entr" presetSubtype="8" fill="hold" grpId="0" nodeType="withEffect">
                                  <p:stCondLst>
                                    <p:cond delay="0"/>
                                  </p:stCondLst>
                                  <p:childTnLst>
                                    <p:set>
                                      <p:cBhvr>
                                        <p:cTn id="10" dur="1" fill="hold">
                                          <p:stCondLst>
                                            <p:cond delay="0"/>
                                          </p:stCondLst>
                                        </p:cTn>
                                        <p:tgtEl>
                                          <p:spTgt spid="960517">
                                            <p:txEl>
                                              <p:pRg st="1" end="1"/>
                                            </p:txEl>
                                          </p:spTgt>
                                        </p:tgtEl>
                                        <p:attrNameLst>
                                          <p:attrName>style.visibility</p:attrName>
                                        </p:attrNameLst>
                                      </p:cBhvr>
                                      <p:to>
                                        <p:strVal val="visible"/>
                                      </p:to>
                                    </p:set>
                                    <p:anim calcmode="lin" valueType="num">
                                      <p:cBhvr additive="base">
                                        <p:cTn id="11" dur="500" fill="hold"/>
                                        <p:tgtEl>
                                          <p:spTgt spid="960517">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960517">
                                            <p:txEl>
                                              <p:pRg st="1" end="1"/>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960517">
                                            <p:txEl>
                                              <p:pRg st="1" end="1"/>
                                            </p:txEl>
                                          </p:spTgt>
                                        </p:tgtEl>
                                        <p:attrNameLst>
                                          <p:attrName>ppt_c</p:attrName>
                                        </p:attrNameLst>
                                      </p:cBhvr>
                                      <p:to>
                                        <a:schemeClr val="bg2"/>
                                      </p:to>
                                    </p:animClr>
                                  </p:subTnLst>
                                </p:cTn>
                              </p:par>
                              <p:par>
                                <p:cTn id="13" presetID="2" presetClass="entr" presetSubtype="8" fill="hold" grpId="0" nodeType="withEffect">
                                  <p:stCondLst>
                                    <p:cond delay="0"/>
                                  </p:stCondLst>
                                  <p:childTnLst>
                                    <p:set>
                                      <p:cBhvr>
                                        <p:cTn id="14" dur="1" fill="hold">
                                          <p:stCondLst>
                                            <p:cond delay="0"/>
                                          </p:stCondLst>
                                        </p:cTn>
                                        <p:tgtEl>
                                          <p:spTgt spid="960517">
                                            <p:txEl>
                                              <p:pRg st="2" end="2"/>
                                            </p:txEl>
                                          </p:spTgt>
                                        </p:tgtEl>
                                        <p:attrNameLst>
                                          <p:attrName>style.visibility</p:attrName>
                                        </p:attrNameLst>
                                      </p:cBhvr>
                                      <p:to>
                                        <p:strVal val="visible"/>
                                      </p:to>
                                    </p:set>
                                    <p:anim calcmode="lin" valueType="num">
                                      <p:cBhvr additive="base">
                                        <p:cTn id="15" dur="500" fill="hold"/>
                                        <p:tgtEl>
                                          <p:spTgt spid="960517">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960517">
                                            <p:txEl>
                                              <p:pRg st="2" end="2"/>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960517">
                                            <p:txEl>
                                              <p:pRg st="2" end="2"/>
                                            </p:txEl>
                                          </p:spTgt>
                                        </p:tgtEl>
                                        <p:attrNameLst>
                                          <p:attrName>ppt_c</p:attrName>
                                        </p:attrNameLst>
                                      </p:cBhvr>
                                      <p:to>
                                        <a:schemeClr val="bg2"/>
                                      </p:to>
                                    </p:animClr>
                                  </p:subTnLst>
                                </p:cTn>
                              </p:par>
                              <p:par>
                                <p:cTn id="17" presetID="2" presetClass="entr" presetSubtype="8" fill="hold" grpId="0" nodeType="withEffect">
                                  <p:stCondLst>
                                    <p:cond delay="0"/>
                                  </p:stCondLst>
                                  <p:childTnLst>
                                    <p:set>
                                      <p:cBhvr>
                                        <p:cTn id="18" dur="1" fill="hold">
                                          <p:stCondLst>
                                            <p:cond delay="0"/>
                                          </p:stCondLst>
                                        </p:cTn>
                                        <p:tgtEl>
                                          <p:spTgt spid="960517">
                                            <p:txEl>
                                              <p:pRg st="3" end="3"/>
                                            </p:txEl>
                                          </p:spTgt>
                                        </p:tgtEl>
                                        <p:attrNameLst>
                                          <p:attrName>style.visibility</p:attrName>
                                        </p:attrNameLst>
                                      </p:cBhvr>
                                      <p:to>
                                        <p:strVal val="visible"/>
                                      </p:to>
                                    </p:set>
                                    <p:anim calcmode="lin" valueType="num">
                                      <p:cBhvr additive="base">
                                        <p:cTn id="19" dur="500" fill="hold"/>
                                        <p:tgtEl>
                                          <p:spTgt spid="960517">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60517">
                                            <p:txEl>
                                              <p:pRg st="3" end="3"/>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960517">
                                            <p:txEl>
                                              <p:pRg st="3" end="3"/>
                                            </p:txEl>
                                          </p:spTgt>
                                        </p:tgtEl>
                                        <p:attrNameLst>
                                          <p:attrName>ppt_c</p:attrName>
                                        </p:attrNameLst>
                                      </p:cBhvr>
                                      <p:to>
                                        <a:schemeClr val="bg2"/>
                                      </p:to>
                                    </p:animClr>
                                  </p:subTnLst>
                                </p:cTn>
                              </p:par>
                              <p:par>
                                <p:cTn id="21" presetID="2" presetClass="entr" presetSubtype="8" fill="hold" grpId="0" nodeType="withEffect">
                                  <p:stCondLst>
                                    <p:cond delay="0"/>
                                  </p:stCondLst>
                                  <p:childTnLst>
                                    <p:set>
                                      <p:cBhvr>
                                        <p:cTn id="22" dur="1" fill="hold">
                                          <p:stCondLst>
                                            <p:cond delay="0"/>
                                          </p:stCondLst>
                                        </p:cTn>
                                        <p:tgtEl>
                                          <p:spTgt spid="960517">
                                            <p:txEl>
                                              <p:pRg st="4" end="4"/>
                                            </p:txEl>
                                          </p:spTgt>
                                        </p:tgtEl>
                                        <p:attrNameLst>
                                          <p:attrName>style.visibility</p:attrName>
                                        </p:attrNameLst>
                                      </p:cBhvr>
                                      <p:to>
                                        <p:strVal val="visible"/>
                                      </p:to>
                                    </p:set>
                                    <p:anim calcmode="lin" valueType="num">
                                      <p:cBhvr additive="base">
                                        <p:cTn id="23" dur="500" fill="hold"/>
                                        <p:tgtEl>
                                          <p:spTgt spid="960517">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960517">
                                            <p:txEl>
                                              <p:pRg st="4" end="4"/>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960517">
                                            <p:txEl>
                                              <p:pRg st="4" end="4"/>
                                            </p:txEl>
                                          </p:spTgt>
                                        </p:tgtEl>
                                        <p:attrNameLst>
                                          <p:attrName>ppt_c</p:attrName>
                                        </p:attrNameLst>
                                      </p:cBhvr>
                                      <p:to>
                                        <a:schemeClr val="bg2"/>
                                      </p:to>
                                    </p:animClr>
                                  </p:sub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960517">
                                            <p:txEl>
                                              <p:pRg st="5" end="5"/>
                                            </p:txEl>
                                          </p:spTgt>
                                        </p:tgtEl>
                                        <p:attrNameLst>
                                          <p:attrName>style.visibility</p:attrName>
                                        </p:attrNameLst>
                                      </p:cBhvr>
                                      <p:to>
                                        <p:strVal val="visible"/>
                                      </p:to>
                                    </p:set>
                                    <p:anim calcmode="lin" valueType="num">
                                      <p:cBhvr additive="base">
                                        <p:cTn id="29" dur="500" fill="hold"/>
                                        <p:tgtEl>
                                          <p:spTgt spid="960517">
                                            <p:txEl>
                                              <p:pRg st="5" end="5"/>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960517">
                                            <p:txEl>
                                              <p:pRg st="5" end="5"/>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960517">
                                            <p:txEl>
                                              <p:pRg st="5" end="5"/>
                                            </p:txEl>
                                          </p:spTgt>
                                        </p:tgtEl>
                                        <p:attrNameLst>
                                          <p:attrName>ppt_c</p:attrName>
                                        </p:attrNameLst>
                                      </p:cBhvr>
                                      <p:to>
                                        <a:schemeClr val="bg2"/>
                                      </p:to>
                                    </p:animClr>
                                  </p:subTnLst>
                                </p:cTn>
                              </p:par>
                              <p:par>
                                <p:cTn id="31" presetID="2" presetClass="entr" presetSubtype="8" fill="hold" grpId="0" nodeType="withEffect">
                                  <p:stCondLst>
                                    <p:cond delay="0"/>
                                  </p:stCondLst>
                                  <p:childTnLst>
                                    <p:set>
                                      <p:cBhvr>
                                        <p:cTn id="32" dur="1" fill="hold">
                                          <p:stCondLst>
                                            <p:cond delay="0"/>
                                          </p:stCondLst>
                                        </p:cTn>
                                        <p:tgtEl>
                                          <p:spTgt spid="960517">
                                            <p:txEl>
                                              <p:pRg st="6" end="6"/>
                                            </p:txEl>
                                          </p:spTgt>
                                        </p:tgtEl>
                                        <p:attrNameLst>
                                          <p:attrName>style.visibility</p:attrName>
                                        </p:attrNameLst>
                                      </p:cBhvr>
                                      <p:to>
                                        <p:strVal val="visible"/>
                                      </p:to>
                                    </p:set>
                                    <p:anim calcmode="lin" valueType="num">
                                      <p:cBhvr additive="base">
                                        <p:cTn id="33" dur="500" fill="hold"/>
                                        <p:tgtEl>
                                          <p:spTgt spid="960517">
                                            <p:txEl>
                                              <p:pRg st="6" end="6"/>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960517">
                                            <p:txEl>
                                              <p:pRg st="6" end="6"/>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960517">
                                            <p:txEl>
                                              <p:pRg st="6" end="6"/>
                                            </p:txEl>
                                          </p:spTgt>
                                        </p:tgtEl>
                                        <p:attrNameLst>
                                          <p:attrName>ppt_c</p:attrName>
                                        </p:attrNameLst>
                                      </p:cBhvr>
                                      <p:to>
                                        <a:schemeClr val="bg2"/>
                                      </p:to>
                                    </p:animClr>
                                  </p:subTnLst>
                                </p:cTn>
                              </p:par>
                              <p:par>
                                <p:cTn id="35" presetID="2" presetClass="entr" presetSubtype="8" fill="hold" grpId="0" nodeType="withEffect">
                                  <p:stCondLst>
                                    <p:cond delay="0"/>
                                  </p:stCondLst>
                                  <p:childTnLst>
                                    <p:set>
                                      <p:cBhvr>
                                        <p:cTn id="36" dur="1" fill="hold">
                                          <p:stCondLst>
                                            <p:cond delay="0"/>
                                          </p:stCondLst>
                                        </p:cTn>
                                        <p:tgtEl>
                                          <p:spTgt spid="960517">
                                            <p:txEl>
                                              <p:pRg st="7" end="7"/>
                                            </p:txEl>
                                          </p:spTgt>
                                        </p:tgtEl>
                                        <p:attrNameLst>
                                          <p:attrName>style.visibility</p:attrName>
                                        </p:attrNameLst>
                                      </p:cBhvr>
                                      <p:to>
                                        <p:strVal val="visible"/>
                                      </p:to>
                                    </p:set>
                                    <p:anim calcmode="lin" valueType="num">
                                      <p:cBhvr additive="base">
                                        <p:cTn id="37" dur="500" fill="hold"/>
                                        <p:tgtEl>
                                          <p:spTgt spid="960517">
                                            <p:txEl>
                                              <p:pRg st="7" end="7"/>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960517">
                                            <p:txEl>
                                              <p:pRg st="7" end="7"/>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960517">
                                            <p:txEl>
                                              <p:pRg st="7" end="7"/>
                                            </p:txEl>
                                          </p:spTgt>
                                        </p:tgtEl>
                                        <p:attrNameLst>
                                          <p:attrName>ppt_c</p:attrName>
                                        </p:attrNameLst>
                                      </p:cBhvr>
                                      <p:to>
                                        <a:schemeClr val="bg2"/>
                                      </p:to>
                                    </p:animClr>
                                  </p:subTnLst>
                                </p:cTn>
                              </p:par>
                              <p:par>
                                <p:cTn id="39" presetID="2" presetClass="entr" presetSubtype="8" fill="hold" grpId="0" nodeType="withEffect">
                                  <p:stCondLst>
                                    <p:cond delay="0"/>
                                  </p:stCondLst>
                                  <p:childTnLst>
                                    <p:set>
                                      <p:cBhvr>
                                        <p:cTn id="40" dur="1" fill="hold">
                                          <p:stCondLst>
                                            <p:cond delay="0"/>
                                          </p:stCondLst>
                                        </p:cTn>
                                        <p:tgtEl>
                                          <p:spTgt spid="960517">
                                            <p:txEl>
                                              <p:pRg st="8" end="8"/>
                                            </p:txEl>
                                          </p:spTgt>
                                        </p:tgtEl>
                                        <p:attrNameLst>
                                          <p:attrName>style.visibility</p:attrName>
                                        </p:attrNameLst>
                                      </p:cBhvr>
                                      <p:to>
                                        <p:strVal val="visible"/>
                                      </p:to>
                                    </p:set>
                                    <p:anim calcmode="lin" valueType="num">
                                      <p:cBhvr additive="base">
                                        <p:cTn id="41" dur="500" fill="hold"/>
                                        <p:tgtEl>
                                          <p:spTgt spid="960517">
                                            <p:txEl>
                                              <p:pRg st="8" end="8"/>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960517">
                                            <p:txEl>
                                              <p:pRg st="8" end="8"/>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960517">
                                            <p:txEl>
                                              <p:pRg st="8" end="8"/>
                                            </p:txEl>
                                          </p:spTgt>
                                        </p:tgtEl>
                                        <p:attrNameLst>
                                          <p:attrName>ppt_c</p:attrName>
                                        </p:attrNameLst>
                                      </p:cBhvr>
                                      <p:to>
                                        <a:schemeClr val="bg2"/>
                                      </p:to>
                                    </p:animClr>
                                  </p:subTnLst>
                                </p:cTn>
                              </p:par>
                              <p:par>
                                <p:cTn id="43" presetID="2" presetClass="entr" presetSubtype="8" fill="hold" grpId="0" nodeType="withEffect">
                                  <p:stCondLst>
                                    <p:cond delay="0"/>
                                  </p:stCondLst>
                                  <p:childTnLst>
                                    <p:set>
                                      <p:cBhvr>
                                        <p:cTn id="44" dur="1" fill="hold">
                                          <p:stCondLst>
                                            <p:cond delay="0"/>
                                          </p:stCondLst>
                                        </p:cTn>
                                        <p:tgtEl>
                                          <p:spTgt spid="960517">
                                            <p:txEl>
                                              <p:pRg st="9" end="9"/>
                                            </p:txEl>
                                          </p:spTgt>
                                        </p:tgtEl>
                                        <p:attrNameLst>
                                          <p:attrName>style.visibility</p:attrName>
                                        </p:attrNameLst>
                                      </p:cBhvr>
                                      <p:to>
                                        <p:strVal val="visible"/>
                                      </p:to>
                                    </p:set>
                                    <p:anim calcmode="lin" valueType="num">
                                      <p:cBhvr additive="base">
                                        <p:cTn id="45" dur="500" fill="hold"/>
                                        <p:tgtEl>
                                          <p:spTgt spid="960517">
                                            <p:txEl>
                                              <p:pRg st="9" end="9"/>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960517">
                                            <p:txEl>
                                              <p:pRg st="9" end="9"/>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960517">
                                            <p:txEl>
                                              <p:pRg st="9" end="9"/>
                                            </p:txEl>
                                          </p:spTgt>
                                        </p:tgtEl>
                                        <p:attrNameLst>
                                          <p:attrName>ppt_c</p:attrName>
                                        </p:attrNameLst>
                                      </p:cBhvr>
                                      <p:to>
                                        <a:schemeClr val="bg2"/>
                                      </p:to>
                                    </p:animClr>
                                  </p:sub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960517">
                                            <p:txEl>
                                              <p:pRg st="10" end="10"/>
                                            </p:txEl>
                                          </p:spTgt>
                                        </p:tgtEl>
                                        <p:attrNameLst>
                                          <p:attrName>style.visibility</p:attrName>
                                        </p:attrNameLst>
                                      </p:cBhvr>
                                      <p:to>
                                        <p:strVal val="visible"/>
                                      </p:to>
                                    </p:set>
                                    <p:anim calcmode="lin" valueType="num">
                                      <p:cBhvr additive="base">
                                        <p:cTn id="51" dur="500" fill="hold"/>
                                        <p:tgtEl>
                                          <p:spTgt spid="960517">
                                            <p:txEl>
                                              <p:pRg st="10" end="10"/>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960517">
                                            <p:txEl>
                                              <p:pRg st="10" end="10"/>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960517">
                                            <p:txEl>
                                              <p:pRg st="10" end="10"/>
                                            </p:txEl>
                                          </p:spTgt>
                                        </p:tgtEl>
                                        <p:attrNameLst>
                                          <p:attrName>ppt_c</p:attrName>
                                        </p:attrNameLst>
                                      </p:cBhvr>
                                      <p:to>
                                        <a:schemeClr val="bg2"/>
                                      </p:to>
                                    </p:animClr>
                                  </p:subTnLst>
                                </p:cTn>
                              </p:par>
                              <p:par>
                                <p:cTn id="53" presetID="2" presetClass="entr" presetSubtype="8" fill="hold" grpId="0" nodeType="withEffect">
                                  <p:stCondLst>
                                    <p:cond delay="0"/>
                                  </p:stCondLst>
                                  <p:childTnLst>
                                    <p:set>
                                      <p:cBhvr>
                                        <p:cTn id="54" dur="1" fill="hold">
                                          <p:stCondLst>
                                            <p:cond delay="0"/>
                                          </p:stCondLst>
                                        </p:cTn>
                                        <p:tgtEl>
                                          <p:spTgt spid="960517">
                                            <p:txEl>
                                              <p:pRg st="11" end="11"/>
                                            </p:txEl>
                                          </p:spTgt>
                                        </p:tgtEl>
                                        <p:attrNameLst>
                                          <p:attrName>style.visibility</p:attrName>
                                        </p:attrNameLst>
                                      </p:cBhvr>
                                      <p:to>
                                        <p:strVal val="visible"/>
                                      </p:to>
                                    </p:set>
                                    <p:anim calcmode="lin" valueType="num">
                                      <p:cBhvr additive="base">
                                        <p:cTn id="55" dur="500" fill="hold"/>
                                        <p:tgtEl>
                                          <p:spTgt spid="960517">
                                            <p:txEl>
                                              <p:pRg st="11" end="11"/>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960517">
                                            <p:txEl>
                                              <p:pRg st="11" end="11"/>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960517">
                                            <p:txEl>
                                              <p:pRg st="11" end="11"/>
                                            </p:txEl>
                                          </p:spTgt>
                                        </p:tgtEl>
                                        <p:attrNameLst>
                                          <p:attrName>ppt_c</p:attrName>
                                        </p:attrNameLst>
                                      </p:cBhvr>
                                      <p:to>
                                        <a:schemeClr val="bg2"/>
                                      </p:to>
                                    </p:animClr>
                                  </p:subTnLst>
                                </p:cTn>
                              </p:par>
                              <p:par>
                                <p:cTn id="57" presetID="2" presetClass="entr" presetSubtype="8" fill="hold" grpId="0" nodeType="withEffect">
                                  <p:stCondLst>
                                    <p:cond delay="0"/>
                                  </p:stCondLst>
                                  <p:childTnLst>
                                    <p:set>
                                      <p:cBhvr>
                                        <p:cTn id="58" dur="1" fill="hold">
                                          <p:stCondLst>
                                            <p:cond delay="0"/>
                                          </p:stCondLst>
                                        </p:cTn>
                                        <p:tgtEl>
                                          <p:spTgt spid="960517">
                                            <p:txEl>
                                              <p:pRg st="12" end="12"/>
                                            </p:txEl>
                                          </p:spTgt>
                                        </p:tgtEl>
                                        <p:attrNameLst>
                                          <p:attrName>style.visibility</p:attrName>
                                        </p:attrNameLst>
                                      </p:cBhvr>
                                      <p:to>
                                        <p:strVal val="visible"/>
                                      </p:to>
                                    </p:set>
                                    <p:anim calcmode="lin" valueType="num">
                                      <p:cBhvr additive="base">
                                        <p:cTn id="59" dur="500" fill="hold"/>
                                        <p:tgtEl>
                                          <p:spTgt spid="960517">
                                            <p:txEl>
                                              <p:pRg st="12" end="12"/>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960517">
                                            <p:txEl>
                                              <p:pRg st="12" end="12"/>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960517">
                                            <p:txEl>
                                              <p:pRg st="12" end="12"/>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0517" grpId="0" build="p"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lide Number Placeholder 5"/>
          <p:cNvSpPr>
            <a:spLocks noGrp="1"/>
          </p:cNvSpPr>
          <p:nvPr>
            <p:ph type="sldNum" sz="quarter" idx="12"/>
          </p:nvPr>
        </p:nvSpPr>
        <p:spPr/>
        <p:txBody>
          <a:bodyPr/>
          <a:lstStyle/>
          <a:p>
            <a:fld id="{50F4B881-BDDB-4758-8A0B-28282EF3ED00}" type="slidenum">
              <a:rPr lang="en-US" altLang="en-US"/>
              <a:pPr/>
              <a:t>30</a:t>
            </a:fld>
            <a:endParaRPr lang="en-US" altLang="en-US"/>
          </a:p>
        </p:txBody>
      </p:sp>
      <p:sp>
        <p:nvSpPr>
          <p:cNvPr id="21506" name="Rectangle 2"/>
          <p:cNvSpPr>
            <a:spLocks noGrp="1" noChangeArrowheads="1"/>
          </p:cNvSpPr>
          <p:nvPr>
            <p:ph type="body" idx="1"/>
          </p:nvPr>
        </p:nvSpPr>
        <p:spPr/>
        <p:txBody>
          <a:bodyPr>
            <a:normAutofit fontScale="77500" lnSpcReduction="20000"/>
          </a:bodyPr>
          <a:lstStyle/>
          <a:p>
            <a:pPr marL="302575" indent="-302575" defTabSz="806867">
              <a:buClr>
                <a:schemeClr val="tx2"/>
              </a:buClr>
              <a:tabLst>
                <a:tab pos="654179" algn="l"/>
                <a:tab pos="1867280" algn="l"/>
                <a:tab pos="2626519" algn="l"/>
                <a:tab pos="5649467" algn="l"/>
                <a:tab pos="5894608" algn="l"/>
              </a:tabLst>
            </a:pPr>
            <a:r>
              <a:rPr lang="en-US" altLang="en-US">
                <a:solidFill>
                  <a:srgbClr val="FF0000"/>
                </a:solidFill>
              </a:rPr>
              <a:t>Amdahl’s Law</a:t>
            </a:r>
            <a:r>
              <a:rPr lang="en-US" altLang="en-US"/>
              <a:t> states that optimizations are limited in their effectiveness.</a:t>
            </a:r>
          </a:p>
          <a:p>
            <a:pPr marL="302575" indent="-302575" defTabSz="806867">
              <a:tabLst>
                <a:tab pos="654179" algn="l"/>
                <a:tab pos="1867280" algn="l"/>
                <a:tab pos="2626519" algn="l"/>
                <a:tab pos="5649467" algn="l"/>
                <a:tab pos="5894608" algn="l"/>
              </a:tabLst>
            </a:pPr>
            <a:endParaRPr lang="en-US" altLang="en-US"/>
          </a:p>
          <a:p>
            <a:pPr marL="302575" indent="-302575" defTabSz="806867">
              <a:tabLst>
                <a:tab pos="654179" algn="l"/>
                <a:tab pos="1867280" algn="l"/>
                <a:tab pos="2626519" algn="l"/>
                <a:tab pos="5649467" algn="l"/>
                <a:tab pos="5894608" algn="l"/>
              </a:tabLst>
            </a:pPr>
            <a:endParaRPr lang="en-US" altLang="en-US"/>
          </a:p>
          <a:p>
            <a:pPr marL="302575" indent="-302575" defTabSz="806867">
              <a:tabLst>
                <a:tab pos="654179" algn="l"/>
                <a:tab pos="1867280" algn="l"/>
                <a:tab pos="2626519" algn="l"/>
                <a:tab pos="5649467" algn="l"/>
                <a:tab pos="5894608" algn="l"/>
              </a:tabLst>
            </a:pPr>
            <a:endParaRPr lang="en-US" altLang="en-US"/>
          </a:p>
          <a:p>
            <a:pPr marL="302575" indent="-302575" defTabSz="806867">
              <a:tabLst>
                <a:tab pos="654179" algn="l"/>
                <a:tab pos="1867280" algn="l"/>
                <a:tab pos="2626519" algn="l"/>
                <a:tab pos="5649467" algn="l"/>
                <a:tab pos="5894608" algn="l"/>
              </a:tabLst>
            </a:pPr>
            <a:endParaRPr lang="en-US" altLang="en-US"/>
          </a:p>
          <a:p>
            <a:pPr marL="302575" indent="-302575" defTabSz="806867">
              <a:tabLst>
                <a:tab pos="654179" algn="l"/>
                <a:tab pos="1867280" algn="l"/>
                <a:tab pos="2626519" algn="l"/>
                <a:tab pos="5649467" algn="l"/>
                <a:tab pos="5894608" algn="l"/>
              </a:tabLst>
            </a:pPr>
            <a:r>
              <a:rPr lang="en-US" altLang="en-US"/>
              <a:t>For example, doubling the speed of floating-point operations sounds like a great idea. But if only 10% of the program execution time T involves floating-point code, then the overall performance improves by just 5%.</a:t>
            </a:r>
          </a:p>
          <a:p>
            <a:pPr marL="302575" indent="-302575" algn="ctr" defTabSz="806867">
              <a:spcBef>
                <a:spcPct val="100000"/>
              </a:spcBef>
              <a:buNone/>
              <a:tabLst>
                <a:tab pos="654179" algn="l"/>
                <a:tab pos="1867280" algn="l"/>
                <a:tab pos="2626519" algn="l"/>
                <a:tab pos="5649467" algn="l"/>
                <a:tab pos="5894608" algn="l"/>
              </a:tabLst>
            </a:pPr>
            <a:endParaRPr lang="en-US" altLang="en-US" sz="1588">
              <a:solidFill>
                <a:schemeClr val="accent2"/>
              </a:solidFill>
            </a:endParaRPr>
          </a:p>
          <a:p>
            <a:pPr marL="302575" indent="-302575" algn="ctr" defTabSz="806867">
              <a:spcBef>
                <a:spcPct val="100000"/>
              </a:spcBef>
              <a:buNone/>
              <a:tabLst>
                <a:tab pos="654179" algn="l"/>
                <a:tab pos="1867280" algn="l"/>
                <a:tab pos="2626519" algn="l"/>
                <a:tab pos="5649467" algn="l"/>
                <a:tab pos="5894608" algn="l"/>
              </a:tabLst>
            </a:pPr>
            <a:endParaRPr lang="en-US" altLang="en-US" sz="1588"/>
          </a:p>
          <a:p>
            <a:pPr marL="302575" indent="-302575" defTabSz="806867">
              <a:tabLst>
                <a:tab pos="654179" algn="l"/>
                <a:tab pos="1867280" algn="l"/>
                <a:tab pos="2626519" algn="l"/>
                <a:tab pos="5649467" algn="l"/>
                <a:tab pos="5894608" algn="l"/>
              </a:tabLst>
            </a:pPr>
            <a:endParaRPr lang="en-US" altLang="en-US"/>
          </a:p>
          <a:p>
            <a:pPr marL="302575" indent="-302575" defTabSz="806867">
              <a:tabLst>
                <a:tab pos="654179" algn="l"/>
                <a:tab pos="1867280" algn="l"/>
                <a:tab pos="2626519" algn="l"/>
                <a:tab pos="5649467" algn="l"/>
                <a:tab pos="5894608" algn="l"/>
              </a:tabLst>
            </a:pPr>
            <a:r>
              <a:rPr lang="en-US" altLang="en-US"/>
              <a:t>What is the maximum speedup from improving floating point?</a:t>
            </a:r>
            <a:endParaRPr lang="en-US" altLang="en-US" sz="3177"/>
          </a:p>
        </p:txBody>
      </p:sp>
      <p:sp>
        <p:nvSpPr>
          <p:cNvPr id="21507" name="Rectangle 3"/>
          <p:cNvSpPr>
            <a:spLocks noGrp="1" noChangeArrowheads="1"/>
          </p:cNvSpPr>
          <p:nvPr>
            <p:ph type="title"/>
          </p:nvPr>
        </p:nvSpPr>
        <p:spPr/>
        <p:txBody>
          <a:bodyPr/>
          <a:lstStyle/>
          <a:p>
            <a:pPr defTabSz="806867"/>
            <a:r>
              <a:rPr lang="en-US" altLang="en-US"/>
              <a:t>Amdahl’s Law</a:t>
            </a:r>
          </a:p>
        </p:txBody>
      </p:sp>
      <p:graphicFrame>
        <p:nvGraphicFramePr>
          <p:cNvPr id="21628" name="Group 124"/>
          <p:cNvGraphicFramePr>
            <a:graphicFrameLocks noGrp="1"/>
          </p:cNvGraphicFramePr>
          <p:nvPr>
            <p:extLst>
              <p:ext uri="{D42A27DB-BD31-4B8C-83A1-F6EECF244321}">
                <p14:modId xmlns:p14="http://schemas.microsoft.com/office/powerpoint/2010/main" val="2518236400"/>
              </p:ext>
            </p:extLst>
          </p:nvPr>
        </p:nvGraphicFramePr>
        <p:xfrm>
          <a:off x="2194764" y="2155353"/>
          <a:ext cx="7732059" cy="1099969"/>
        </p:xfrm>
        <a:graphic>
          <a:graphicData uri="http://schemas.openxmlformats.org/drawingml/2006/table">
            <a:tbl>
              <a:tblPr/>
              <a:tblGrid>
                <a:gridCol w="1546412">
                  <a:extLst>
                    <a:ext uri="{9D8B030D-6E8A-4147-A177-3AD203B41FA5}">
                      <a16:colId xmlns="" xmlns:a16="http://schemas.microsoft.com/office/drawing/2014/main" val="2394426917"/>
                    </a:ext>
                  </a:extLst>
                </a:gridCol>
                <a:gridCol w="470647">
                  <a:extLst>
                    <a:ext uri="{9D8B030D-6E8A-4147-A177-3AD203B41FA5}">
                      <a16:colId xmlns="" xmlns:a16="http://schemas.microsoft.com/office/drawing/2014/main" val="2384487951"/>
                    </a:ext>
                  </a:extLst>
                </a:gridCol>
                <a:gridCol w="3294529">
                  <a:extLst>
                    <a:ext uri="{9D8B030D-6E8A-4147-A177-3AD203B41FA5}">
                      <a16:colId xmlns="" xmlns:a16="http://schemas.microsoft.com/office/drawing/2014/main" val="2298301857"/>
                    </a:ext>
                  </a:extLst>
                </a:gridCol>
                <a:gridCol w="470647">
                  <a:extLst>
                    <a:ext uri="{9D8B030D-6E8A-4147-A177-3AD203B41FA5}">
                      <a16:colId xmlns="" xmlns:a16="http://schemas.microsoft.com/office/drawing/2014/main" val="669153426"/>
                    </a:ext>
                  </a:extLst>
                </a:gridCol>
                <a:gridCol w="1949824">
                  <a:extLst>
                    <a:ext uri="{9D8B030D-6E8A-4147-A177-3AD203B41FA5}">
                      <a16:colId xmlns="" xmlns:a16="http://schemas.microsoft.com/office/drawing/2014/main" val="866200360"/>
                    </a:ext>
                  </a:extLst>
                </a:gridCol>
              </a:tblGrid>
              <a:tr h="470647">
                <a:tc rowSpan="2">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800" b="0" i="0" u="none" strike="noStrike" cap="none" normalizeH="0" baseline="0" dirty="0" smtClean="0">
                          <a:ln>
                            <a:noFill/>
                          </a:ln>
                          <a:solidFill>
                            <a:srgbClr val="3333FF"/>
                          </a:solidFill>
                          <a:effectLst/>
                          <a:latin typeface="Trebuchet MS" panose="020B0603020202020204" pitchFamily="34" charset="0"/>
                        </a:rPr>
                        <a:t>Execution time after improvement</a:t>
                      </a:r>
                    </a:p>
                  </a:txBody>
                  <a:tcPr marL="80682" marR="80682" marT="40341" marB="40341" horzOverflow="overflow">
                    <a:lnL cap="flat">
                      <a:noFill/>
                    </a:lnL>
                    <a:lnR cap="flat">
                      <a:noFill/>
                    </a:lnR>
                    <a:lnT cap="flat">
                      <a:noFill/>
                    </a:lnT>
                    <a:lnB cap="flat">
                      <a:noFill/>
                    </a:lnB>
                    <a:lnTlToBr>
                      <a:noFill/>
                    </a:lnTlToBr>
                    <a:lnBlToTr>
                      <a:noFill/>
                    </a:lnBlToTr>
                    <a:noFill/>
                  </a:tcPr>
                </a:tc>
                <a:tc rowSpan="2">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800" b="0" i="0" u="none" strike="noStrike" cap="none" normalizeH="0" baseline="0" smtClean="0">
                          <a:ln>
                            <a:noFill/>
                          </a:ln>
                          <a:solidFill>
                            <a:srgbClr val="3333FF"/>
                          </a:solidFill>
                          <a:effectLst/>
                          <a:latin typeface="Trebuchet MS" panose="020B0603020202020204" pitchFamily="34" charset="0"/>
                        </a:rPr>
                        <a:t>=</a:t>
                      </a:r>
                    </a:p>
                  </a:txBody>
                  <a:tcPr marL="80682" marR="80682" marT="40341" marB="40341" anchor="ctr"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800" b="0" i="0" u="none" strike="noStrike" cap="none" normalizeH="0" baseline="0" smtClean="0">
                          <a:ln>
                            <a:noFill/>
                          </a:ln>
                          <a:solidFill>
                            <a:srgbClr val="3333FF"/>
                          </a:solidFill>
                          <a:effectLst/>
                          <a:latin typeface="Trebuchet MS" panose="020B0603020202020204" pitchFamily="34" charset="0"/>
                        </a:rPr>
                        <a:t>Time affected by improvement</a:t>
                      </a:r>
                    </a:p>
                  </a:txBody>
                  <a:tcPr marL="80682" marR="80682" marT="40341" marB="40341" anchor="b" horzOverflow="overflow">
                    <a:lnL cap="flat">
                      <a:noFill/>
                    </a:lnL>
                    <a:lnR cap="flat">
                      <a:noFill/>
                    </a:lnR>
                    <a:lnT cap="flat">
                      <a:noFill/>
                    </a:lnT>
                    <a:lnB w="19050" cap="flat" cmpd="sng" algn="ctr">
                      <a:solidFill>
                        <a:srgbClr val="3333FF"/>
                      </a:solidFill>
                      <a:prstDash val="solid"/>
                      <a:round/>
                      <a:headEnd type="none" w="med" len="med"/>
                      <a:tailEnd type="none" w="med" len="med"/>
                    </a:lnB>
                    <a:lnTlToBr>
                      <a:noFill/>
                    </a:lnTlToBr>
                    <a:lnBlToTr>
                      <a:noFill/>
                    </a:lnBlToTr>
                    <a:noFill/>
                  </a:tcPr>
                </a:tc>
                <a:tc rowSpan="2">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800" b="0" i="0" u="none" strike="noStrike" cap="none" normalizeH="0" baseline="0" smtClean="0">
                          <a:ln>
                            <a:noFill/>
                          </a:ln>
                          <a:solidFill>
                            <a:srgbClr val="3333FF"/>
                          </a:solidFill>
                          <a:effectLst/>
                          <a:latin typeface="Trebuchet MS" panose="020B0603020202020204" pitchFamily="34" charset="0"/>
                        </a:rPr>
                        <a:t>+</a:t>
                      </a:r>
                    </a:p>
                  </a:txBody>
                  <a:tcPr marL="80682" marR="80682" marT="40341" marB="40341" anchor="ctr" horzOverflow="overflow">
                    <a:lnL cap="flat">
                      <a:noFill/>
                    </a:lnL>
                    <a:lnR cap="flat">
                      <a:noFill/>
                    </a:lnR>
                    <a:lnT cap="flat">
                      <a:noFill/>
                    </a:lnT>
                    <a:lnB cap="flat">
                      <a:noFill/>
                    </a:lnB>
                    <a:lnTlToBr>
                      <a:noFill/>
                    </a:lnTlToBr>
                    <a:lnBlToTr>
                      <a:noFill/>
                    </a:lnBlToTr>
                    <a:noFill/>
                  </a:tcPr>
                </a:tc>
                <a:tc rowSpan="2">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800" b="0" i="0" u="none" strike="noStrike" cap="none" normalizeH="0" baseline="0" smtClean="0">
                          <a:ln>
                            <a:noFill/>
                          </a:ln>
                          <a:solidFill>
                            <a:srgbClr val="3333FF"/>
                          </a:solidFill>
                          <a:effectLst/>
                          <a:latin typeface="Trebuchet MS" panose="020B0603020202020204" pitchFamily="34" charset="0"/>
                        </a:rPr>
                        <a:t>Time unaffected by improvement</a:t>
                      </a:r>
                    </a:p>
                  </a:txBody>
                  <a:tcPr marL="80682" marR="80682" marT="40341" marB="40341" anchor="ctr" horzOverflow="overflow">
                    <a:lnL cap="flat">
                      <a:noFill/>
                    </a:lnL>
                    <a:lnR cap="flat">
                      <a:noFill/>
                    </a:lnR>
                    <a:lnT cap="flat">
                      <a:noFill/>
                    </a:lnT>
                    <a:lnB cap="flat">
                      <a:noFill/>
                    </a:lnB>
                    <a:lnTlToBr>
                      <a:noFill/>
                    </a:lnTlToBr>
                    <a:lnBlToTr>
                      <a:noFill/>
                    </a:lnBlToTr>
                    <a:noFill/>
                  </a:tcPr>
                </a:tc>
                <a:extLst>
                  <a:ext uri="{0D108BD9-81ED-4DB2-BD59-A6C34878D82A}">
                    <a16:rowId xmlns="" xmlns:a16="http://schemas.microsoft.com/office/drawing/2014/main" val="1091942535"/>
                  </a:ext>
                </a:extLst>
              </a:tr>
              <a:tr h="470647">
                <a:tc vMerge="1">
                  <a:txBody>
                    <a:bodyPr/>
                    <a:lstStyle/>
                    <a:p>
                      <a:endParaRPr lang="en-IE"/>
                    </a:p>
                  </a:txBody>
                  <a:tcPr/>
                </a:tc>
                <a:tc vMerge="1">
                  <a:txBody>
                    <a:bodyPr/>
                    <a:lstStyle/>
                    <a:p>
                      <a:endParaRPr lang="en-IE"/>
                    </a:p>
                  </a:txBody>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800" b="0" i="0" u="none" strike="noStrike" cap="none" normalizeH="0" baseline="0" dirty="0" smtClean="0">
                          <a:ln>
                            <a:noFill/>
                          </a:ln>
                          <a:solidFill>
                            <a:srgbClr val="3333FF"/>
                          </a:solidFill>
                          <a:effectLst/>
                          <a:latin typeface="Trebuchet MS" panose="020B0603020202020204" pitchFamily="34" charset="0"/>
                        </a:rPr>
                        <a:t>Amount of improvement</a:t>
                      </a:r>
                    </a:p>
                  </a:txBody>
                  <a:tcPr marL="80682" marR="80682" marT="40341" marB="40341" horzOverflow="overflow">
                    <a:lnL cap="flat">
                      <a:noFill/>
                    </a:lnL>
                    <a:lnR cap="flat">
                      <a:noFill/>
                    </a:lnR>
                    <a:lnT w="19050" cap="flat" cmpd="sng" algn="ctr">
                      <a:solidFill>
                        <a:srgbClr val="3333FF"/>
                      </a:solidFill>
                      <a:prstDash val="solid"/>
                      <a:round/>
                      <a:headEnd type="none" w="med" len="med"/>
                      <a:tailEnd type="none" w="med" len="med"/>
                    </a:lnT>
                    <a:lnB cap="flat">
                      <a:noFill/>
                    </a:lnB>
                    <a:lnTlToBr>
                      <a:noFill/>
                    </a:lnTlToBr>
                    <a:lnBlToTr>
                      <a:noFill/>
                    </a:lnBlToTr>
                    <a:noFill/>
                  </a:tcPr>
                </a:tc>
                <a:tc vMerge="1">
                  <a:txBody>
                    <a:bodyPr/>
                    <a:lstStyle/>
                    <a:p>
                      <a:endParaRPr lang="en-IE"/>
                    </a:p>
                  </a:txBody>
                  <a:tcPr/>
                </a:tc>
                <a:tc vMerge="1">
                  <a:txBody>
                    <a:bodyPr/>
                    <a:lstStyle/>
                    <a:p>
                      <a:endParaRPr lang="en-IE"/>
                    </a:p>
                  </a:txBody>
                  <a:tcPr/>
                </a:tc>
                <a:extLst>
                  <a:ext uri="{0D108BD9-81ED-4DB2-BD59-A6C34878D82A}">
                    <a16:rowId xmlns="" xmlns:a16="http://schemas.microsoft.com/office/drawing/2014/main" val="1849802407"/>
                  </a:ext>
                </a:extLst>
              </a:tr>
            </a:tbl>
          </a:graphicData>
        </a:graphic>
      </p:graphicFrame>
      <p:graphicFrame>
        <p:nvGraphicFramePr>
          <p:cNvPr id="21789" name="Group 285"/>
          <p:cNvGraphicFramePr>
            <a:graphicFrameLocks noGrp="1"/>
          </p:cNvGraphicFramePr>
          <p:nvPr>
            <p:extLst>
              <p:ext uri="{D42A27DB-BD31-4B8C-83A1-F6EECF244321}">
                <p14:modId xmlns:p14="http://schemas.microsoft.com/office/powerpoint/2010/main" val="3607803113"/>
              </p:ext>
            </p:extLst>
          </p:nvPr>
        </p:nvGraphicFramePr>
        <p:xfrm>
          <a:off x="2970212" y="4407947"/>
          <a:ext cx="4908177" cy="903642"/>
        </p:xfrm>
        <a:graphic>
          <a:graphicData uri="http://schemas.openxmlformats.org/drawingml/2006/table">
            <a:tbl>
              <a:tblPr/>
              <a:tblGrid>
                <a:gridCol w="1546412">
                  <a:extLst>
                    <a:ext uri="{9D8B030D-6E8A-4147-A177-3AD203B41FA5}">
                      <a16:colId xmlns="" xmlns:a16="http://schemas.microsoft.com/office/drawing/2014/main" val="3942975817"/>
                    </a:ext>
                  </a:extLst>
                </a:gridCol>
                <a:gridCol w="336176">
                  <a:extLst>
                    <a:ext uri="{9D8B030D-6E8A-4147-A177-3AD203B41FA5}">
                      <a16:colId xmlns="" xmlns:a16="http://schemas.microsoft.com/office/drawing/2014/main" val="1100565752"/>
                    </a:ext>
                  </a:extLst>
                </a:gridCol>
                <a:gridCol w="806824">
                  <a:extLst>
                    <a:ext uri="{9D8B030D-6E8A-4147-A177-3AD203B41FA5}">
                      <a16:colId xmlns="" xmlns:a16="http://schemas.microsoft.com/office/drawing/2014/main" val="4073001625"/>
                    </a:ext>
                  </a:extLst>
                </a:gridCol>
                <a:gridCol w="336176">
                  <a:extLst>
                    <a:ext uri="{9D8B030D-6E8A-4147-A177-3AD203B41FA5}">
                      <a16:colId xmlns="" xmlns:a16="http://schemas.microsoft.com/office/drawing/2014/main" val="258773697"/>
                    </a:ext>
                  </a:extLst>
                </a:gridCol>
                <a:gridCol w="806824">
                  <a:extLst>
                    <a:ext uri="{9D8B030D-6E8A-4147-A177-3AD203B41FA5}">
                      <a16:colId xmlns="" xmlns:a16="http://schemas.microsoft.com/office/drawing/2014/main" val="908723340"/>
                    </a:ext>
                  </a:extLst>
                </a:gridCol>
                <a:gridCol w="268941">
                  <a:extLst>
                    <a:ext uri="{9D8B030D-6E8A-4147-A177-3AD203B41FA5}">
                      <a16:colId xmlns="" xmlns:a16="http://schemas.microsoft.com/office/drawing/2014/main" val="1063648277"/>
                    </a:ext>
                  </a:extLst>
                </a:gridCol>
                <a:gridCol w="806824">
                  <a:extLst>
                    <a:ext uri="{9D8B030D-6E8A-4147-A177-3AD203B41FA5}">
                      <a16:colId xmlns="" xmlns:a16="http://schemas.microsoft.com/office/drawing/2014/main" val="1222085528"/>
                    </a:ext>
                  </a:extLst>
                </a:gridCol>
              </a:tblGrid>
              <a:tr h="470647">
                <a:tc rowSpan="2">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800" b="0" i="0" u="none" strike="noStrike" cap="none" normalizeH="0" baseline="0" dirty="0" smtClean="0">
                          <a:ln>
                            <a:noFill/>
                          </a:ln>
                          <a:solidFill>
                            <a:schemeClr val="tx1"/>
                          </a:solidFill>
                          <a:effectLst/>
                          <a:latin typeface="Trebuchet MS" panose="020B0603020202020204" pitchFamily="34" charset="0"/>
                        </a:rPr>
                        <a:t>Execution time after improvement</a:t>
                      </a:r>
                    </a:p>
                  </a:txBody>
                  <a:tcPr marL="80682" marR="80682" marT="40341" marB="40341" anchor="ctr" horzOverflow="overflow">
                    <a:lnL cap="flat">
                      <a:noFill/>
                    </a:lnL>
                    <a:lnR cap="flat">
                      <a:noFill/>
                    </a:lnR>
                    <a:lnT cap="flat">
                      <a:noFill/>
                    </a:lnT>
                    <a:lnB cap="flat">
                      <a:noFill/>
                    </a:lnB>
                    <a:lnTlToBr>
                      <a:noFill/>
                    </a:lnTlToBr>
                    <a:lnBlToTr>
                      <a:noFill/>
                    </a:lnBlToTr>
                    <a:noFill/>
                  </a:tcPr>
                </a:tc>
                <a:tc rowSpan="2">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l"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Trebuchet MS" panose="020B0603020202020204" pitchFamily="34" charset="0"/>
                        </a:rPr>
                        <a:t>=</a:t>
                      </a:r>
                    </a:p>
                  </a:txBody>
                  <a:tcPr marL="80682" marR="80682" marT="40341" marB="40341" anchor="ctr" horzOverflow="overflow">
                    <a:lnL cap="flat">
                      <a:noFill/>
                    </a:lnL>
                    <a:lnR cap="flat">
                      <a:noFill/>
                    </a:lnR>
                    <a:lnT cap="flat">
                      <a:noFill/>
                    </a:lnT>
                    <a:lnB cap="flat">
                      <a:noFill/>
                    </a:lnB>
                    <a:lnTlToBr>
                      <a:noFill/>
                    </a:lnTlToBr>
                    <a:lnBlToTr>
                      <a:noFill/>
                    </a:lnBlToTr>
                    <a:noFill/>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Trebuchet MS" panose="020B0603020202020204" pitchFamily="34" charset="0"/>
                        </a:rPr>
                        <a:t>0.10 T</a:t>
                      </a:r>
                    </a:p>
                  </a:txBody>
                  <a:tcPr marL="80682" marR="80682" marT="40341" marB="40341" anchor="b" horzOverflow="overflow">
                    <a:lnL cap="flat">
                      <a:noFill/>
                    </a:lnL>
                    <a:lnR cap="flat">
                      <a:noFill/>
                    </a:lnR>
                    <a:lnT cap="flat">
                      <a:noFill/>
                    </a:lnT>
                    <a:lnB w="19050" cap="flat" cmpd="sng" algn="ctr">
                      <a:solidFill>
                        <a:schemeClr val="tx1"/>
                      </a:solidFill>
                      <a:prstDash val="solid"/>
                      <a:round/>
                      <a:headEnd type="none" w="med" len="med"/>
                      <a:tailEnd type="none" w="med" len="med"/>
                    </a:lnB>
                    <a:lnTlToBr>
                      <a:noFill/>
                    </a:lnTlToBr>
                    <a:lnBlToTr>
                      <a:noFill/>
                    </a:lnBlToTr>
                    <a:noFill/>
                  </a:tcPr>
                </a:tc>
                <a:tc rowSpan="2">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Trebuchet MS" panose="020B0603020202020204" pitchFamily="34" charset="0"/>
                        </a:rPr>
                        <a:t>+</a:t>
                      </a:r>
                    </a:p>
                  </a:txBody>
                  <a:tcPr marL="80682" marR="80682" marT="40341" marB="40341" anchor="ctr" horzOverflow="overflow">
                    <a:lnL cap="flat">
                      <a:noFill/>
                    </a:lnL>
                    <a:lnR cap="flat">
                      <a:noFill/>
                    </a:lnR>
                    <a:lnT cap="flat">
                      <a:noFill/>
                    </a:lnT>
                    <a:lnB cap="flat">
                      <a:noFill/>
                    </a:lnB>
                    <a:lnTlToBr>
                      <a:noFill/>
                    </a:lnTlToBr>
                    <a:lnBlToTr>
                      <a:noFill/>
                    </a:lnBlToTr>
                    <a:noFill/>
                  </a:tcPr>
                </a:tc>
                <a:tc rowSpan="2">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Trebuchet MS" panose="020B0603020202020204" pitchFamily="34" charset="0"/>
                        </a:rPr>
                        <a:t>0.90 T</a:t>
                      </a:r>
                    </a:p>
                  </a:txBody>
                  <a:tcPr marL="80682" marR="80682" marT="40341" marB="40341" anchor="ctr" horzOverflow="overflow">
                    <a:lnL cap="flat">
                      <a:noFill/>
                    </a:lnL>
                    <a:lnR cap="flat">
                      <a:noFill/>
                    </a:lnR>
                    <a:lnT cap="flat">
                      <a:noFill/>
                    </a:lnT>
                    <a:lnB cap="flat">
                      <a:noFill/>
                    </a:lnB>
                    <a:lnTlToBr>
                      <a:noFill/>
                    </a:lnTlToBr>
                    <a:lnBlToTr>
                      <a:noFill/>
                    </a:lnBlToTr>
                    <a:noFill/>
                  </a:tcPr>
                </a:tc>
                <a:tc rowSpan="2">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Trebuchet MS" panose="020B0603020202020204" pitchFamily="34" charset="0"/>
                        </a:rPr>
                        <a:t>=</a:t>
                      </a:r>
                    </a:p>
                  </a:txBody>
                  <a:tcPr marL="80682" marR="80682" marT="40341" marB="40341" anchor="ctr" horzOverflow="overflow">
                    <a:lnL cap="flat">
                      <a:noFill/>
                    </a:lnL>
                    <a:lnR cap="flat">
                      <a:noFill/>
                    </a:lnR>
                    <a:lnT cap="flat">
                      <a:noFill/>
                    </a:lnT>
                    <a:lnB cap="flat">
                      <a:noFill/>
                    </a:lnB>
                    <a:lnTlToBr>
                      <a:noFill/>
                    </a:lnTlToBr>
                    <a:lnBlToTr>
                      <a:noFill/>
                    </a:lnBlToTr>
                    <a:noFill/>
                  </a:tcPr>
                </a:tc>
                <a:tc rowSpan="2">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800" b="0" i="0" u="none" strike="noStrike" cap="none" normalizeH="0" baseline="0" smtClean="0">
                          <a:ln>
                            <a:noFill/>
                          </a:ln>
                          <a:solidFill>
                            <a:schemeClr val="tx1"/>
                          </a:solidFill>
                          <a:effectLst/>
                          <a:latin typeface="Trebuchet MS" panose="020B0603020202020204" pitchFamily="34" charset="0"/>
                        </a:rPr>
                        <a:t>0.95 T</a:t>
                      </a:r>
                    </a:p>
                  </a:txBody>
                  <a:tcPr marL="80682" marR="80682" marT="40341" marB="40341" anchor="ctr" horzOverflow="overflow">
                    <a:lnL cap="flat">
                      <a:noFill/>
                    </a:lnL>
                    <a:lnR cap="flat">
                      <a:noFill/>
                    </a:lnR>
                    <a:lnT cap="flat">
                      <a:noFill/>
                    </a:lnT>
                    <a:lnB cap="flat">
                      <a:noFill/>
                    </a:lnB>
                    <a:lnTlToBr>
                      <a:noFill/>
                    </a:lnTlToBr>
                    <a:lnBlToTr>
                      <a:noFill/>
                    </a:lnBlToTr>
                    <a:noFill/>
                  </a:tcPr>
                </a:tc>
                <a:extLst>
                  <a:ext uri="{0D108BD9-81ED-4DB2-BD59-A6C34878D82A}">
                    <a16:rowId xmlns="" xmlns:a16="http://schemas.microsoft.com/office/drawing/2014/main" val="3523481754"/>
                  </a:ext>
                </a:extLst>
              </a:tr>
              <a:tr h="416859">
                <a:tc vMerge="1">
                  <a:txBody>
                    <a:bodyPr/>
                    <a:lstStyle/>
                    <a:p>
                      <a:endParaRPr lang="en-IE"/>
                    </a:p>
                  </a:txBody>
                  <a:tcPr/>
                </a:tc>
                <a:tc vMerge="1">
                  <a:txBody>
                    <a:bodyPr/>
                    <a:lstStyle/>
                    <a:p>
                      <a:endParaRPr lang="en-IE"/>
                    </a:p>
                  </a:txBody>
                  <a:tcPr/>
                </a:tc>
                <a:tc>
                  <a:txBody>
                    <a:bodyPr/>
                    <a:lstStyle>
                      <a:lvl1pPr defTabSz="1019175">
                        <a:spcBef>
                          <a:spcPct val="20000"/>
                        </a:spcBef>
                        <a:buFont typeface="Wingdings" panose="05000000000000000000" pitchFamily="2" charset="2"/>
                        <a:defRPr>
                          <a:solidFill>
                            <a:schemeClr val="tx1"/>
                          </a:solidFill>
                          <a:latin typeface="Trebuchet MS" panose="020B0603020202020204" pitchFamily="34" charset="0"/>
                        </a:defRPr>
                      </a:lvl1pPr>
                      <a:lvl2pPr marL="509588" defTabSz="1019175">
                        <a:spcBef>
                          <a:spcPct val="20000"/>
                        </a:spcBef>
                        <a:defRPr>
                          <a:solidFill>
                            <a:schemeClr val="tx1"/>
                          </a:solidFill>
                          <a:latin typeface="Trebuchet MS" panose="020B0603020202020204" pitchFamily="34" charset="0"/>
                        </a:defRPr>
                      </a:lvl2pPr>
                      <a:lvl3pPr marL="1019175" defTabSz="1019175">
                        <a:spcBef>
                          <a:spcPct val="20000"/>
                        </a:spcBef>
                        <a:defRPr>
                          <a:solidFill>
                            <a:schemeClr val="tx1"/>
                          </a:solidFill>
                          <a:latin typeface="Trebuchet MS" panose="020B0603020202020204" pitchFamily="34" charset="0"/>
                        </a:defRPr>
                      </a:lvl3pPr>
                      <a:lvl4pPr marL="1528763" defTabSz="1019175">
                        <a:spcBef>
                          <a:spcPct val="20000"/>
                        </a:spcBef>
                        <a:buFont typeface="Webdings" panose="05030102010509060703" pitchFamily="18" charset="2"/>
                        <a:defRPr>
                          <a:solidFill>
                            <a:schemeClr val="tx1"/>
                          </a:solidFill>
                          <a:latin typeface="Trebuchet MS" panose="020B0603020202020204" pitchFamily="34" charset="0"/>
                        </a:defRPr>
                      </a:lvl4pPr>
                      <a:lvl5pPr marL="2038350" defTabSz="1019175">
                        <a:spcBef>
                          <a:spcPct val="20000"/>
                        </a:spcBef>
                        <a:defRPr>
                          <a:solidFill>
                            <a:schemeClr val="tx1"/>
                          </a:solidFill>
                          <a:latin typeface="Trebuchet MS" panose="020B0603020202020204" pitchFamily="34" charset="0"/>
                        </a:defRPr>
                      </a:lvl5pPr>
                      <a:lvl6pPr marL="2495550" defTabSz="1019175" eaLnBrk="0" fontAlgn="base" hangingPunct="0">
                        <a:spcBef>
                          <a:spcPct val="20000"/>
                        </a:spcBef>
                        <a:spcAft>
                          <a:spcPct val="0"/>
                        </a:spcAft>
                        <a:defRPr>
                          <a:solidFill>
                            <a:schemeClr val="tx1"/>
                          </a:solidFill>
                          <a:latin typeface="Trebuchet MS" panose="020B0603020202020204" pitchFamily="34" charset="0"/>
                        </a:defRPr>
                      </a:lvl6pPr>
                      <a:lvl7pPr marL="2952750" defTabSz="1019175" eaLnBrk="0" fontAlgn="base" hangingPunct="0">
                        <a:spcBef>
                          <a:spcPct val="20000"/>
                        </a:spcBef>
                        <a:spcAft>
                          <a:spcPct val="0"/>
                        </a:spcAft>
                        <a:defRPr>
                          <a:solidFill>
                            <a:schemeClr val="tx1"/>
                          </a:solidFill>
                          <a:latin typeface="Trebuchet MS" panose="020B0603020202020204" pitchFamily="34" charset="0"/>
                        </a:defRPr>
                      </a:lvl7pPr>
                      <a:lvl8pPr marL="3409950" defTabSz="1019175" eaLnBrk="0" fontAlgn="base" hangingPunct="0">
                        <a:spcBef>
                          <a:spcPct val="20000"/>
                        </a:spcBef>
                        <a:spcAft>
                          <a:spcPct val="0"/>
                        </a:spcAft>
                        <a:defRPr>
                          <a:solidFill>
                            <a:schemeClr val="tx1"/>
                          </a:solidFill>
                          <a:latin typeface="Trebuchet MS" panose="020B0603020202020204" pitchFamily="34" charset="0"/>
                        </a:defRPr>
                      </a:lvl8pPr>
                      <a:lvl9pPr marL="3867150" defTabSz="1019175" eaLnBrk="0" fontAlgn="base" hangingPunct="0">
                        <a:spcBef>
                          <a:spcPct val="20000"/>
                        </a:spcBef>
                        <a:spcAft>
                          <a:spcPct val="0"/>
                        </a:spcAft>
                        <a:defRPr>
                          <a:solidFill>
                            <a:schemeClr val="tx1"/>
                          </a:solidFill>
                          <a:latin typeface="Trebuchet MS" panose="020B0603020202020204" pitchFamily="34" charset="0"/>
                        </a:defRPr>
                      </a:lvl9pPr>
                    </a:lstStyle>
                    <a:p>
                      <a:pPr marL="0" marR="0" lvl="0" indent="0" algn="ctr" defTabSz="1019175"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en-US" sz="1800" b="0" i="0" u="none" strike="noStrike" cap="none" normalizeH="0" baseline="0" dirty="0" smtClean="0">
                          <a:ln>
                            <a:noFill/>
                          </a:ln>
                          <a:solidFill>
                            <a:schemeClr val="tx1"/>
                          </a:solidFill>
                          <a:effectLst/>
                          <a:latin typeface="Trebuchet MS" panose="020B0603020202020204" pitchFamily="34" charset="0"/>
                        </a:rPr>
                        <a:t>2</a:t>
                      </a:r>
                    </a:p>
                  </a:txBody>
                  <a:tcPr marL="80682" marR="80682" marT="40341" marB="40341" horzOverflow="overflow">
                    <a:lnL cap="flat">
                      <a:noFill/>
                    </a:lnL>
                    <a:lnR cap="flat">
                      <a:noFill/>
                    </a:lnR>
                    <a:lnT w="19050" cap="flat" cmpd="sng" algn="ctr">
                      <a:solidFill>
                        <a:schemeClr val="tx1"/>
                      </a:solidFill>
                      <a:prstDash val="solid"/>
                      <a:round/>
                      <a:headEnd type="none" w="med" len="med"/>
                      <a:tailEnd type="none" w="med" len="med"/>
                    </a:lnT>
                    <a:lnB cap="flat">
                      <a:noFill/>
                    </a:lnB>
                    <a:lnTlToBr>
                      <a:noFill/>
                    </a:lnTlToBr>
                    <a:lnBlToTr>
                      <a:noFill/>
                    </a:lnBlToTr>
                    <a:noFill/>
                  </a:tcPr>
                </a:tc>
                <a:tc vMerge="1">
                  <a:txBody>
                    <a:bodyPr/>
                    <a:lstStyle/>
                    <a:p>
                      <a:endParaRPr lang="en-IE"/>
                    </a:p>
                  </a:txBody>
                  <a:tcPr/>
                </a:tc>
                <a:tc vMerge="1">
                  <a:txBody>
                    <a:bodyPr/>
                    <a:lstStyle/>
                    <a:p>
                      <a:endParaRPr lang="en-IE"/>
                    </a:p>
                  </a:txBody>
                  <a:tcPr/>
                </a:tc>
                <a:tc vMerge="1">
                  <a:txBody>
                    <a:bodyPr/>
                    <a:lstStyle/>
                    <a:p>
                      <a:endParaRPr lang="en-IE"/>
                    </a:p>
                  </a:txBody>
                  <a:tcPr/>
                </a:tc>
                <a:tc vMerge="1">
                  <a:txBody>
                    <a:bodyPr/>
                    <a:lstStyle/>
                    <a:p>
                      <a:endParaRPr lang="en-IE"/>
                    </a:p>
                  </a:txBody>
                  <a:tcPr/>
                </a:tc>
                <a:extLst>
                  <a:ext uri="{0D108BD9-81ED-4DB2-BD59-A6C34878D82A}">
                    <a16:rowId xmlns="" xmlns:a16="http://schemas.microsoft.com/office/drawing/2014/main" val="3490644206"/>
                  </a:ext>
                </a:extLst>
              </a:tr>
            </a:tbl>
          </a:graphicData>
        </a:graphic>
      </p:graphicFrame>
      <p:sp>
        <p:nvSpPr>
          <p:cNvPr id="21790" name="Text Box 286"/>
          <p:cNvSpPr txBox="1">
            <a:spLocks noChangeArrowheads="1"/>
          </p:cNvSpPr>
          <p:nvPr/>
        </p:nvSpPr>
        <p:spPr bwMode="auto">
          <a:xfrm>
            <a:off x="2589212" y="5909704"/>
            <a:ext cx="6685710" cy="850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20000"/>
              </a:spcBef>
              <a:buFont typeface="Wingdings" panose="05000000000000000000" pitchFamily="2" charset="2"/>
              <a:buChar char="§"/>
            </a:pPr>
            <a:r>
              <a:rPr lang="en-US" altLang="en-US" sz="1588" dirty="0"/>
              <a:t>  Second Law of Performance:</a:t>
            </a:r>
          </a:p>
          <a:p>
            <a:pPr lvl="1">
              <a:lnSpc>
                <a:spcPct val="90000"/>
              </a:lnSpc>
              <a:spcBef>
                <a:spcPct val="20000"/>
              </a:spcBef>
            </a:pPr>
            <a:r>
              <a:rPr lang="en-US" altLang="en-US" sz="3177" dirty="0"/>
              <a:t>Make the fast case </a:t>
            </a:r>
            <a:r>
              <a:rPr lang="en-US" altLang="en-US" sz="3177" dirty="0">
                <a:solidFill>
                  <a:schemeClr val="accent2"/>
                </a:solidFill>
              </a:rPr>
              <a:t>common</a:t>
            </a:r>
          </a:p>
        </p:txBody>
      </p:sp>
    </p:spTree>
    <p:extLst>
      <p:ext uri="{BB962C8B-B14F-4D97-AF65-F5344CB8AC3E}">
        <p14:creationId xmlns:p14="http://schemas.microsoft.com/office/powerpoint/2010/main" val="33073088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79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2179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90"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Example 6</a:t>
            </a:r>
            <a:endParaRPr lang="en-IE" dirty="0"/>
          </a:p>
        </p:txBody>
      </p:sp>
      <p:sp>
        <p:nvSpPr>
          <p:cNvPr id="3" name="Content Placeholder 2"/>
          <p:cNvSpPr>
            <a:spLocks noGrp="1"/>
          </p:cNvSpPr>
          <p:nvPr>
            <p:ph idx="1"/>
          </p:nvPr>
        </p:nvSpPr>
        <p:spPr/>
        <p:txBody>
          <a:bodyPr/>
          <a:lstStyle/>
          <a:p>
            <a:r>
              <a:rPr lang="en-US" dirty="0"/>
              <a:t>Assume that a program runs in 100 seconds on </a:t>
            </a:r>
            <a:r>
              <a:rPr lang="en-US" dirty="0" smtClean="0"/>
              <a:t>a machine</a:t>
            </a:r>
            <a:r>
              <a:rPr lang="en-US" dirty="0"/>
              <a:t>, with multiply operations responsible for </a:t>
            </a:r>
            <a:r>
              <a:rPr lang="en-US" dirty="0" smtClean="0"/>
              <a:t>80 seconds</a:t>
            </a:r>
            <a:r>
              <a:rPr lang="en-US" dirty="0"/>
              <a:t>. How much do I have to improve the speed </a:t>
            </a:r>
            <a:r>
              <a:rPr lang="en-US" dirty="0" smtClean="0"/>
              <a:t>of multiplication </a:t>
            </a:r>
            <a:r>
              <a:rPr lang="en-US" dirty="0"/>
              <a:t>if I want my program to run 2 times </a:t>
            </a:r>
            <a:r>
              <a:rPr lang="en-US" dirty="0" smtClean="0"/>
              <a:t>faster?</a:t>
            </a:r>
            <a:endParaRPr lang="en-IE"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31</a:t>
            </a:fld>
            <a:endParaRPr lang="en-US"/>
          </a:p>
        </p:txBody>
      </p:sp>
    </p:spTree>
    <p:extLst>
      <p:ext uri="{BB962C8B-B14F-4D97-AF65-F5344CB8AC3E}">
        <p14:creationId xmlns:p14="http://schemas.microsoft.com/office/powerpoint/2010/main" val="8733436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Example 6</a:t>
            </a:r>
            <a:endParaRPr lang="en-IE" dirty="0"/>
          </a:p>
        </p:txBody>
      </p:sp>
      <p:sp>
        <p:nvSpPr>
          <p:cNvPr id="3" name="Content Placeholder 2"/>
          <p:cNvSpPr>
            <a:spLocks noGrp="1"/>
          </p:cNvSpPr>
          <p:nvPr>
            <p:ph idx="1"/>
          </p:nvPr>
        </p:nvSpPr>
        <p:spPr>
          <a:xfrm>
            <a:off x="609441" y="1600201"/>
            <a:ext cx="10969943" cy="1543049"/>
          </a:xfrm>
        </p:spPr>
        <p:txBody>
          <a:bodyPr>
            <a:normAutofit fontScale="85000" lnSpcReduction="20000"/>
          </a:bodyPr>
          <a:lstStyle/>
          <a:p>
            <a:r>
              <a:rPr lang="en-US" dirty="0"/>
              <a:t>Assume that a program runs in 100 seconds on </a:t>
            </a:r>
            <a:r>
              <a:rPr lang="en-US" dirty="0" smtClean="0"/>
              <a:t>a machine</a:t>
            </a:r>
            <a:r>
              <a:rPr lang="en-US" dirty="0"/>
              <a:t>, with multiply operations responsible for </a:t>
            </a:r>
            <a:r>
              <a:rPr lang="en-US" dirty="0" smtClean="0"/>
              <a:t>80 seconds</a:t>
            </a:r>
            <a:r>
              <a:rPr lang="en-US" dirty="0"/>
              <a:t>. How much do I have to improve the speed </a:t>
            </a:r>
            <a:r>
              <a:rPr lang="en-US" dirty="0" smtClean="0"/>
              <a:t>of multiplication </a:t>
            </a:r>
            <a:r>
              <a:rPr lang="en-US" dirty="0"/>
              <a:t>if I want my program to run 2 times </a:t>
            </a:r>
            <a:r>
              <a:rPr lang="en-US" dirty="0" smtClean="0"/>
              <a:t>faster?</a:t>
            </a:r>
            <a:endParaRPr lang="en-IE"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32</a:t>
            </a:fld>
            <a:endParaRPr lang="en-US"/>
          </a:p>
        </p:txBody>
      </p:sp>
      <p:pic>
        <p:nvPicPr>
          <p:cNvPr id="6" name="Picture 5"/>
          <p:cNvPicPr>
            <a:picLocks noChangeAspect="1"/>
          </p:cNvPicPr>
          <p:nvPr/>
        </p:nvPicPr>
        <p:blipFill>
          <a:blip r:embed="rId2"/>
          <a:stretch>
            <a:fillRect/>
          </a:stretch>
        </p:blipFill>
        <p:spPr>
          <a:xfrm>
            <a:off x="1293812" y="3143250"/>
            <a:ext cx="9782175" cy="3714750"/>
          </a:xfrm>
          <a:prstGeom prst="rect">
            <a:avLst/>
          </a:prstGeom>
        </p:spPr>
      </p:pic>
    </p:spTree>
    <p:extLst>
      <p:ext uri="{BB962C8B-B14F-4D97-AF65-F5344CB8AC3E}">
        <p14:creationId xmlns:p14="http://schemas.microsoft.com/office/powerpoint/2010/main" val="20051355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986" name="Rectangle 2"/>
          <p:cNvSpPr>
            <a:spLocks noGrp="1" noChangeArrowheads="1"/>
          </p:cNvSpPr>
          <p:nvPr>
            <p:ph type="title"/>
          </p:nvPr>
        </p:nvSpPr>
        <p:spPr>
          <a:xfrm>
            <a:off x="2132012" y="228600"/>
            <a:ext cx="6537326" cy="381000"/>
          </a:xfrm>
          <a:noFill/>
          <a:ln/>
        </p:spPr>
        <p:txBody>
          <a:bodyPr wrap="none">
            <a:normAutofit fontScale="90000"/>
          </a:bodyPr>
          <a:lstStyle/>
          <a:p>
            <a:r>
              <a:rPr lang="en-US" altLang="en-US" dirty="0"/>
              <a:t>Amdahl's “Law”:  Make the Common Case Fast</a:t>
            </a:r>
          </a:p>
        </p:txBody>
      </p:sp>
      <p:sp>
        <p:nvSpPr>
          <p:cNvPr id="1065987" name="Rectangle 3"/>
          <p:cNvSpPr>
            <a:spLocks noGrp="1" noChangeArrowheads="1"/>
          </p:cNvSpPr>
          <p:nvPr>
            <p:ph type="body" idx="1"/>
          </p:nvPr>
        </p:nvSpPr>
        <p:spPr>
          <a:xfrm>
            <a:off x="455612" y="838201"/>
            <a:ext cx="8991600" cy="4975225"/>
          </a:xfrm>
          <a:noFill/>
          <a:ln/>
        </p:spPr>
        <p:txBody>
          <a:bodyPr>
            <a:normAutofit fontScale="55000" lnSpcReduction="20000"/>
          </a:bodyPr>
          <a:lstStyle/>
          <a:p>
            <a:pPr marL="0" indent="0">
              <a:spcBef>
                <a:spcPct val="50000"/>
              </a:spcBef>
              <a:buNone/>
            </a:pPr>
            <a:r>
              <a:rPr lang="en-US" altLang="en-US" dirty="0"/>
              <a:t>Speedup  due to enhancement E:</a:t>
            </a:r>
          </a:p>
          <a:p>
            <a:pPr marL="0" indent="0">
              <a:spcBef>
                <a:spcPct val="50000"/>
              </a:spcBef>
              <a:buNone/>
            </a:pPr>
            <a:r>
              <a:rPr lang="en-US" altLang="en-US" dirty="0"/>
              <a:t>                          </a:t>
            </a:r>
            <a:r>
              <a:rPr lang="en-US" altLang="en-US" dirty="0" err="1"/>
              <a:t>ExTime</a:t>
            </a:r>
            <a:r>
              <a:rPr lang="en-US" altLang="en-US" dirty="0"/>
              <a:t> w/o E            Performance w/  E</a:t>
            </a:r>
          </a:p>
          <a:p>
            <a:pPr marL="0" indent="0">
              <a:spcBef>
                <a:spcPct val="50000"/>
              </a:spcBef>
              <a:buNone/>
            </a:pPr>
            <a:r>
              <a:rPr lang="en-US" altLang="en-US" dirty="0"/>
              <a:t>Speedup(E) =   --------------------    =      ---------------------</a:t>
            </a:r>
          </a:p>
          <a:p>
            <a:pPr marL="0" indent="0">
              <a:spcBef>
                <a:spcPct val="50000"/>
              </a:spcBef>
              <a:buNone/>
            </a:pPr>
            <a:r>
              <a:rPr lang="en-US" altLang="en-US" dirty="0"/>
              <a:t>                          </a:t>
            </a:r>
            <a:r>
              <a:rPr lang="en-US" altLang="en-US" dirty="0" err="1"/>
              <a:t>ExTime</a:t>
            </a:r>
            <a:r>
              <a:rPr lang="en-US" altLang="en-US" dirty="0"/>
              <a:t> w/  E              Performance w/o E</a:t>
            </a:r>
          </a:p>
          <a:p>
            <a:pPr marL="203200" indent="-203200">
              <a:spcBef>
                <a:spcPct val="50000"/>
              </a:spcBef>
            </a:pPr>
            <a:endParaRPr lang="en-US" altLang="en-US" dirty="0"/>
          </a:p>
          <a:p>
            <a:pPr marL="203200" indent="-203200">
              <a:spcBef>
                <a:spcPct val="50000"/>
              </a:spcBef>
            </a:pPr>
            <a:endParaRPr lang="en-US" altLang="en-US" dirty="0"/>
          </a:p>
          <a:p>
            <a:pPr marL="203200" indent="-203200">
              <a:spcBef>
                <a:spcPct val="50000"/>
              </a:spcBef>
            </a:pPr>
            <a:endParaRPr lang="en-US" altLang="en-US" dirty="0"/>
          </a:p>
          <a:p>
            <a:pPr marL="203200" indent="-203200">
              <a:spcBef>
                <a:spcPct val="50000"/>
              </a:spcBef>
            </a:pPr>
            <a:r>
              <a:rPr lang="en-US" altLang="en-US" dirty="0"/>
              <a:t>Suppose that enhancement E accelerates a fraction F of the task</a:t>
            </a:r>
          </a:p>
          <a:p>
            <a:pPr marL="203200" indent="-203200">
              <a:spcBef>
                <a:spcPct val="50000"/>
              </a:spcBef>
            </a:pPr>
            <a:r>
              <a:rPr lang="en-US" altLang="en-US" dirty="0"/>
              <a:t>by a factor S and the remainder of the task is unaffected then,</a:t>
            </a:r>
          </a:p>
          <a:p>
            <a:pPr marL="203200" indent="-203200">
              <a:spcBef>
                <a:spcPct val="50000"/>
              </a:spcBef>
            </a:pPr>
            <a:endParaRPr lang="en-US" altLang="en-US" dirty="0"/>
          </a:p>
          <a:p>
            <a:pPr marL="0" indent="0">
              <a:spcBef>
                <a:spcPct val="50000"/>
              </a:spcBef>
              <a:buNone/>
            </a:pPr>
            <a:r>
              <a:rPr lang="en-US" altLang="en-US" dirty="0" err="1"/>
              <a:t>ExTime</a:t>
            </a:r>
            <a:r>
              <a:rPr lang="en-US" altLang="en-US" dirty="0"/>
              <a:t>(with E)  = ((1-F) + F/S) X </a:t>
            </a:r>
            <a:r>
              <a:rPr lang="en-US" altLang="en-US" dirty="0" err="1"/>
              <a:t>ExTime</a:t>
            </a:r>
            <a:r>
              <a:rPr lang="en-US" altLang="en-US" dirty="0"/>
              <a:t>(without E) </a:t>
            </a:r>
          </a:p>
          <a:p>
            <a:pPr marL="0" indent="0">
              <a:spcBef>
                <a:spcPct val="50000"/>
              </a:spcBef>
              <a:buNone/>
            </a:pPr>
            <a:endParaRPr lang="en-US" altLang="en-US" dirty="0"/>
          </a:p>
          <a:p>
            <a:pPr marL="0" indent="0">
              <a:spcBef>
                <a:spcPct val="50000"/>
              </a:spcBef>
              <a:buNone/>
            </a:pPr>
            <a:r>
              <a:rPr lang="en-US" altLang="en-US" dirty="0"/>
              <a:t>Speedup(with E) = </a:t>
            </a:r>
            <a:r>
              <a:rPr lang="en-US" altLang="en-US" dirty="0" err="1"/>
              <a:t>ExTime</a:t>
            </a:r>
            <a:r>
              <a:rPr lang="en-US" altLang="en-US" dirty="0"/>
              <a:t>(without E) ÷ </a:t>
            </a:r>
            <a:br>
              <a:rPr lang="en-US" altLang="en-US" dirty="0"/>
            </a:br>
            <a:r>
              <a:rPr lang="en-US" altLang="en-US" dirty="0"/>
              <a:t>			((1-F) + F/S) X </a:t>
            </a:r>
            <a:r>
              <a:rPr lang="en-US" altLang="en-US" dirty="0" err="1"/>
              <a:t>ExTime</a:t>
            </a:r>
            <a:r>
              <a:rPr lang="en-US" altLang="en-US" dirty="0"/>
              <a:t>(without E) </a:t>
            </a:r>
          </a:p>
        </p:txBody>
      </p:sp>
      <p:sp>
        <p:nvSpPr>
          <p:cNvPr id="1065988" name="Rectangle 4"/>
          <p:cNvSpPr>
            <a:spLocks noChangeArrowheads="1"/>
          </p:cNvSpPr>
          <p:nvPr/>
        </p:nvSpPr>
        <p:spPr bwMode="auto">
          <a:xfrm>
            <a:off x="303212" y="2514600"/>
            <a:ext cx="1054100" cy="3683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65989" name="Rectangle 5" descr="Light downward diagonal"/>
          <p:cNvSpPr>
            <a:spLocks noChangeArrowheads="1"/>
          </p:cNvSpPr>
          <p:nvPr/>
        </p:nvSpPr>
        <p:spPr bwMode="auto">
          <a:xfrm>
            <a:off x="1370012" y="2514600"/>
            <a:ext cx="1054100" cy="368300"/>
          </a:xfrm>
          <a:prstGeom prst="rect">
            <a:avLst/>
          </a:prstGeom>
          <a:pattFill prst="ltDnDiag">
            <a:fgClr>
              <a:schemeClr val="accent1"/>
            </a:fgClr>
            <a:bgClr>
              <a:schemeClr val="bg1"/>
            </a:bgClr>
          </a:patt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65990" name="Rectangle 6"/>
          <p:cNvSpPr>
            <a:spLocks noChangeArrowheads="1"/>
          </p:cNvSpPr>
          <p:nvPr/>
        </p:nvSpPr>
        <p:spPr bwMode="auto">
          <a:xfrm>
            <a:off x="2436812" y="2514600"/>
            <a:ext cx="1054100" cy="3683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65991" name="Rectangle 7"/>
          <p:cNvSpPr>
            <a:spLocks noChangeArrowheads="1"/>
          </p:cNvSpPr>
          <p:nvPr/>
        </p:nvSpPr>
        <p:spPr bwMode="auto">
          <a:xfrm>
            <a:off x="4570412" y="2514600"/>
            <a:ext cx="1054100" cy="3683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65992" name="Rectangle 8" descr="Light downward diagonal"/>
          <p:cNvSpPr>
            <a:spLocks noChangeArrowheads="1"/>
          </p:cNvSpPr>
          <p:nvPr/>
        </p:nvSpPr>
        <p:spPr bwMode="auto">
          <a:xfrm>
            <a:off x="5637212" y="2514600"/>
            <a:ext cx="596900" cy="368300"/>
          </a:xfrm>
          <a:prstGeom prst="rect">
            <a:avLst/>
          </a:prstGeom>
          <a:pattFill prst="ltDnDiag">
            <a:fgClr>
              <a:schemeClr val="accent1"/>
            </a:fgClr>
            <a:bgClr>
              <a:schemeClr val="bg1"/>
            </a:bgClr>
          </a:patt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65993" name="Rectangle 9"/>
          <p:cNvSpPr>
            <a:spLocks noChangeArrowheads="1"/>
          </p:cNvSpPr>
          <p:nvPr/>
        </p:nvSpPr>
        <p:spPr bwMode="auto">
          <a:xfrm>
            <a:off x="6246812" y="2514600"/>
            <a:ext cx="1054100" cy="3683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65994" name="Line 10"/>
          <p:cNvSpPr>
            <a:spLocks noChangeShapeType="1"/>
          </p:cNvSpPr>
          <p:nvPr/>
        </p:nvSpPr>
        <p:spPr bwMode="auto">
          <a:xfrm>
            <a:off x="3725862" y="2736850"/>
            <a:ext cx="533400" cy="0"/>
          </a:xfrm>
          <a:prstGeom prst="line">
            <a:avLst/>
          </a:prstGeom>
          <a:noFill/>
          <a:ln w="38100" cmpd="dbl">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pic>
        <p:nvPicPr>
          <p:cNvPr id="1065996" name="Picture 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7812" y="5621891"/>
            <a:ext cx="7010400" cy="1145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65995" name="Text Box 11"/>
          <p:cNvSpPr txBox="1">
            <a:spLocks noChangeArrowheads="1"/>
          </p:cNvSpPr>
          <p:nvPr/>
        </p:nvSpPr>
        <p:spPr bwMode="auto">
          <a:xfrm>
            <a:off x="7466012" y="4038601"/>
            <a:ext cx="3200400"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olidFill>
                  <a:schemeClr val="accent1"/>
                </a:solidFill>
                <a:latin typeface="Comic Sans MS" panose="030F0702030302020204" pitchFamily="66" charset="0"/>
              </a:rPr>
              <a:t>Performance improvement is limited by how much the improved feature is used </a:t>
            </a:r>
            <a:r>
              <a:rPr lang="en-US" altLang="en-US">
                <a:solidFill>
                  <a:schemeClr val="accent1"/>
                </a:solidFill>
                <a:latin typeface="Comic Sans MS" panose="030F0702030302020204" pitchFamily="66" charset="0"/>
                <a:sym typeface="Wingdings" panose="05000000000000000000" pitchFamily="2" charset="2"/>
              </a:rPr>
              <a:t> Invest resources where time is spent.</a:t>
            </a:r>
            <a:endParaRPr lang="en-US" altLang="en-US">
              <a:solidFill>
                <a:schemeClr val="accent1"/>
              </a:solidFill>
              <a:latin typeface="Comic Sans MS" panose="030F0702030302020204" pitchFamily="66" charset="0"/>
            </a:endParaRPr>
          </a:p>
        </p:txBody>
      </p:sp>
    </p:spTree>
    <p:extLst>
      <p:ext uri="{BB962C8B-B14F-4D97-AF65-F5344CB8AC3E}">
        <p14:creationId xmlns:p14="http://schemas.microsoft.com/office/powerpoint/2010/main" val="64671169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Example 7</a:t>
            </a:r>
            <a:endParaRPr lang="en-IE" dirty="0"/>
          </a:p>
        </p:txBody>
      </p:sp>
      <p:sp>
        <p:nvSpPr>
          <p:cNvPr id="3" name="Content Placeholder 2"/>
          <p:cNvSpPr>
            <a:spLocks noGrp="1"/>
          </p:cNvSpPr>
          <p:nvPr>
            <p:ph idx="1"/>
          </p:nvPr>
        </p:nvSpPr>
        <p:spPr/>
        <p:txBody>
          <a:bodyPr/>
          <a:lstStyle/>
          <a:p>
            <a:r>
              <a:rPr lang="en-US" dirty="0"/>
              <a:t>Floating point instructions are improved to run twice as fast, but only 10% of the time was spent on these instructions originally. How much faster is the new machine?</a:t>
            </a:r>
            <a:endParaRPr lang="en-IE"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34</a:t>
            </a:fld>
            <a:endParaRPr lang="en-US"/>
          </a:p>
        </p:txBody>
      </p:sp>
    </p:spTree>
    <p:extLst>
      <p:ext uri="{BB962C8B-B14F-4D97-AF65-F5344CB8AC3E}">
        <p14:creationId xmlns:p14="http://schemas.microsoft.com/office/powerpoint/2010/main" val="18970196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217612" y="3473018"/>
            <a:ext cx="9413235" cy="2339758"/>
          </a:xfrm>
          <a:prstGeom prst="rect">
            <a:avLst/>
          </a:prstGeom>
        </p:spPr>
      </p:pic>
      <p:sp>
        <p:nvSpPr>
          <p:cNvPr id="2" name="Title 1"/>
          <p:cNvSpPr>
            <a:spLocks noGrp="1"/>
          </p:cNvSpPr>
          <p:nvPr>
            <p:ph type="title"/>
          </p:nvPr>
        </p:nvSpPr>
        <p:spPr/>
        <p:txBody>
          <a:bodyPr/>
          <a:lstStyle/>
          <a:p>
            <a:r>
              <a:rPr lang="en-IE" dirty="0" smtClean="0"/>
              <a:t>Example 7</a:t>
            </a:r>
            <a:endParaRPr lang="en-IE" dirty="0"/>
          </a:p>
        </p:txBody>
      </p:sp>
      <p:sp>
        <p:nvSpPr>
          <p:cNvPr id="3" name="Content Placeholder 2"/>
          <p:cNvSpPr>
            <a:spLocks noGrp="1"/>
          </p:cNvSpPr>
          <p:nvPr>
            <p:ph idx="1"/>
          </p:nvPr>
        </p:nvSpPr>
        <p:spPr>
          <a:xfrm>
            <a:off x="609441" y="1600201"/>
            <a:ext cx="10969943" cy="2065915"/>
          </a:xfrm>
        </p:spPr>
        <p:txBody>
          <a:bodyPr/>
          <a:lstStyle/>
          <a:p>
            <a:r>
              <a:rPr lang="en-US" dirty="0"/>
              <a:t>Floating point instructions are improved to run twice as fast, but only 10% of the time was spent on these instructions originally. How much faster is the new machine?</a:t>
            </a:r>
            <a:endParaRPr lang="en-IE"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35</a:t>
            </a:fld>
            <a:endParaRPr lang="en-US"/>
          </a:p>
        </p:txBody>
      </p:sp>
      <p:sp>
        <p:nvSpPr>
          <p:cNvPr id="7" name="Content Placeholder 2"/>
          <p:cNvSpPr txBox="1">
            <a:spLocks/>
          </p:cNvSpPr>
          <p:nvPr/>
        </p:nvSpPr>
        <p:spPr>
          <a:xfrm>
            <a:off x="609440" y="5812776"/>
            <a:ext cx="10969943" cy="71228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new machine is 1.053 times as fast, or 5.3% faster</a:t>
            </a:r>
            <a:endParaRPr lang="en-IE" dirty="0"/>
          </a:p>
        </p:txBody>
      </p:sp>
    </p:spTree>
    <p:extLst>
      <p:ext uri="{BB962C8B-B14F-4D97-AF65-F5344CB8AC3E}">
        <p14:creationId xmlns:p14="http://schemas.microsoft.com/office/powerpoint/2010/main" val="38480352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Example 8</a:t>
            </a:r>
            <a:endParaRPr lang="en-IE" dirty="0"/>
          </a:p>
        </p:txBody>
      </p:sp>
      <p:sp>
        <p:nvSpPr>
          <p:cNvPr id="3" name="Content Placeholder 2"/>
          <p:cNvSpPr>
            <a:spLocks noGrp="1"/>
          </p:cNvSpPr>
          <p:nvPr>
            <p:ph idx="1"/>
          </p:nvPr>
        </p:nvSpPr>
        <p:spPr>
          <a:xfrm>
            <a:off x="609441" y="1600201"/>
            <a:ext cx="10969943" cy="2590799"/>
          </a:xfrm>
        </p:spPr>
        <p:txBody>
          <a:bodyPr>
            <a:normAutofit fontScale="85000" lnSpcReduction="10000"/>
          </a:bodyPr>
          <a:lstStyle/>
          <a:p>
            <a:r>
              <a:rPr lang="en-US" dirty="0"/>
              <a:t>Computers M1 and M2 are two implementations of the same instruction </a:t>
            </a:r>
            <a:r>
              <a:rPr lang="en-US" dirty="0" smtClean="0"/>
              <a:t>set</a:t>
            </a:r>
          </a:p>
          <a:p>
            <a:r>
              <a:rPr lang="en-US" dirty="0"/>
              <a:t>M1 has a clock rate of 50 MHz and M2 has a clock rate of 100 </a:t>
            </a:r>
            <a:r>
              <a:rPr lang="en-US" dirty="0" smtClean="0"/>
              <a:t>MHz</a:t>
            </a:r>
          </a:p>
          <a:p>
            <a:r>
              <a:rPr lang="en-US" dirty="0"/>
              <a:t>M1 has a CPI of 2.8 and M2 has a CPI of 3.2 for a given </a:t>
            </a:r>
            <a:r>
              <a:rPr lang="en-US" dirty="0" smtClean="0"/>
              <a:t>program</a:t>
            </a:r>
          </a:p>
          <a:p>
            <a:r>
              <a:rPr lang="en-US" dirty="0"/>
              <a:t>How many times faster is M2 than M1 for this program?</a:t>
            </a:r>
            <a:endParaRPr lang="en-IE"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36</a:t>
            </a:fld>
            <a:endParaRPr lang="en-US"/>
          </a:p>
        </p:txBody>
      </p:sp>
    </p:spTree>
    <p:extLst>
      <p:ext uri="{BB962C8B-B14F-4D97-AF65-F5344CB8AC3E}">
        <p14:creationId xmlns:p14="http://schemas.microsoft.com/office/powerpoint/2010/main" val="26300724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84212" y="3886200"/>
            <a:ext cx="10534650" cy="1476375"/>
          </a:xfrm>
          <a:prstGeom prst="rect">
            <a:avLst/>
          </a:prstGeom>
        </p:spPr>
      </p:pic>
      <p:sp>
        <p:nvSpPr>
          <p:cNvPr id="2" name="Title 1"/>
          <p:cNvSpPr>
            <a:spLocks noGrp="1"/>
          </p:cNvSpPr>
          <p:nvPr>
            <p:ph type="title"/>
          </p:nvPr>
        </p:nvSpPr>
        <p:spPr/>
        <p:txBody>
          <a:bodyPr/>
          <a:lstStyle/>
          <a:p>
            <a:r>
              <a:rPr lang="en-IE" dirty="0" smtClean="0"/>
              <a:t>Example 8</a:t>
            </a:r>
            <a:endParaRPr lang="en-IE" dirty="0"/>
          </a:p>
        </p:txBody>
      </p:sp>
      <p:sp>
        <p:nvSpPr>
          <p:cNvPr id="3" name="Content Placeholder 2"/>
          <p:cNvSpPr>
            <a:spLocks noGrp="1"/>
          </p:cNvSpPr>
          <p:nvPr>
            <p:ph idx="1"/>
          </p:nvPr>
        </p:nvSpPr>
        <p:spPr>
          <a:xfrm>
            <a:off x="609441" y="1600201"/>
            <a:ext cx="10969943" cy="2285999"/>
          </a:xfrm>
        </p:spPr>
        <p:txBody>
          <a:bodyPr>
            <a:normAutofit fontScale="85000" lnSpcReduction="10000"/>
          </a:bodyPr>
          <a:lstStyle/>
          <a:p>
            <a:r>
              <a:rPr lang="en-US" dirty="0"/>
              <a:t>Computers M1 and M2 are two implementations of the same instruction </a:t>
            </a:r>
            <a:r>
              <a:rPr lang="en-US" dirty="0" smtClean="0"/>
              <a:t>set</a:t>
            </a:r>
          </a:p>
          <a:p>
            <a:r>
              <a:rPr lang="en-US" dirty="0"/>
              <a:t>M1 has a clock rate of 50 MHz and M2 has a clock rate of 100 </a:t>
            </a:r>
            <a:r>
              <a:rPr lang="en-US" dirty="0" smtClean="0"/>
              <a:t>MHz</a:t>
            </a:r>
          </a:p>
          <a:p>
            <a:r>
              <a:rPr lang="en-US" dirty="0"/>
              <a:t>M1 has a CPI of 2.8 and M2 has a CPI of 3.2 for a given </a:t>
            </a:r>
            <a:r>
              <a:rPr lang="en-US" dirty="0" smtClean="0"/>
              <a:t>program</a:t>
            </a:r>
          </a:p>
          <a:p>
            <a:r>
              <a:rPr lang="en-US" dirty="0"/>
              <a:t>How many times faster is M2 than M1 for this program</a:t>
            </a:r>
            <a:r>
              <a:rPr lang="en-US" dirty="0" smtClean="0"/>
              <a:t>?</a:t>
            </a:r>
          </a:p>
          <a:p>
            <a:pPr marL="0" indent="0">
              <a:buNone/>
            </a:pPr>
            <a:endParaRPr lang="en-US"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37</a:t>
            </a:fld>
            <a:endParaRPr lang="en-US"/>
          </a:p>
        </p:txBody>
      </p:sp>
    </p:spTree>
    <p:extLst>
      <p:ext uri="{BB962C8B-B14F-4D97-AF65-F5344CB8AC3E}">
        <p14:creationId xmlns:p14="http://schemas.microsoft.com/office/powerpoint/2010/main" val="38187324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84212" y="3886200"/>
            <a:ext cx="10534650" cy="1476375"/>
          </a:xfrm>
          <a:prstGeom prst="rect">
            <a:avLst/>
          </a:prstGeom>
        </p:spPr>
      </p:pic>
      <p:sp>
        <p:nvSpPr>
          <p:cNvPr id="2" name="Title 1"/>
          <p:cNvSpPr>
            <a:spLocks noGrp="1"/>
          </p:cNvSpPr>
          <p:nvPr>
            <p:ph type="title"/>
          </p:nvPr>
        </p:nvSpPr>
        <p:spPr/>
        <p:txBody>
          <a:bodyPr/>
          <a:lstStyle/>
          <a:p>
            <a:r>
              <a:rPr lang="en-IE" dirty="0" smtClean="0"/>
              <a:t>Example 9</a:t>
            </a:r>
            <a:endParaRPr lang="en-IE" dirty="0"/>
          </a:p>
        </p:txBody>
      </p:sp>
      <p:sp>
        <p:nvSpPr>
          <p:cNvPr id="3" name="Content Placeholder 2"/>
          <p:cNvSpPr>
            <a:spLocks noGrp="1"/>
          </p:cNvSpPr>
          <p:nvPr>
            <p:ph idx="1"/>
          </p:nvPr>
        </p:nvSpPr>
        <p:spPr>
          <a:xfrm>
            <a:off x="609441" y="1600201"/>
            <a:ext cx="10969943" cy="4800599"/>
          </a:xfrm>
        </p:spPr>
        <p:txBody>
          <a:bodyPr>
            <a:normAutofit fontScale="85000" lnSpcReduction="10000"/>
          </a:bodyPr>
          <a:lstStyle/>
          <a:p>
            <a:r>
              <a:rPr lang="en-US" dirty="0"/>
              <a:t>Computers M1 and M2 are two implementations of the same instruction </a:t>
            </a:r>
            <a:r>
              <a:rPr lang="en-US" dirty="0" smtClean="0"/>
              <a:t>set</a:t>
            </a:r>
          </a:p>
          <a:p>
            <a:r>
              <a:rPr lang="en-US" dirty="0"/>
              <a:t>M1 has a clock rate of 50 MHz and M2 has a clock rate of 100 </a:t>
            </a:r>
            <a:r>
              <a:rPr lang="en-US" dirty="0" smtClean="0"/>
              <a:t>MHz</a:t>
            </a:r>
          </a:p>
          <a:p>
            <a:r>
              <a:rPr lang="en-US" dirty="0"/>
              <a:t>M1 has a CPI of 2.8 and M2 has a CPI of 3.2 for a given </a:t>
            </a:r>
            <a:r>
              <a:rPr lang="en-US" dirty="0" smtClean="0"/>
              <a:t>program</a:t>
            </a:r>
          </a:p>
          <a:p>
            <a:r>
              <a:rPr lang="en-US" dirty="0"/>
              <a:t>How many times faster is M2 than M1 for this program</a:t>
            </a:r>
            <a:r>
              <a:rPr lang="en-US" dirty="0" smtClean="0"/>
              <a:t>?</a:t>
            </a:r>
          </a:p>
          <a:p>
            <a:endParaRPr lang="en-US" dirty="0"/>
          </a:p>
          <a:p>
            <a:endParaRPr lang="en-US" dirty="0" smtClean="0"/>
          </a:p>
          <a:p>
            <a:endParaRPr lang="en-US" dirty="0"/>
          </a:p>
          <a:p>
            <a:r>
              <a:rPr lang="en-US" dirty="0"/>
              <a:t>What would the clock rate of M1 have to be for them to have the same execution time?</a:t>
            </a:r>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38</a:t>
            </a:fld>
            <a:endParaRPr lang="en-US"/>
          </a:p>
        </p:txBody>
      </p:sp>
    </p:spTree>
    <p:extLst>
      <p:ext uri="{BB962C8B-B14F-4D97-AF65-F5344CB8AC3E}">
        <p14:creationId xmlns:p14="http://schemas.microsoft.com/office/powerpoint/2010/main" val="20540231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84212" y="3886200"/>
            <a:ext cx="10534650" cy="1476375"/>
          </a:xfrm>
          <a:prstGeom prst="rect">
            <a:avLst/>
          </a:prstGeom>
        </p:spPr>
      </p:pic>
      <p:sp>
        <p:nvSpPr>
          <p:cNvPr id="2" name="Title 1"/>
          <p:cNvSpPr>
            <a:spLocks noGrp="1"/>
          </p:cNvSpPr>
          <p:nvPr>
            <p:ph type="title"/>
          </p:nvPr>
        </p:nvSpPr>
        <p:spPr/>
        <p:txBody>
          <a:bodyPr/>
          <a:lstStyle/>
          <a:p>
            <a:r>
              <a:rPr lang="en-IE" dirty="0" smtClean="0"/>
              <a:t>Example 9</a:t>
            </a:r>
            <a:endParaRPr lang="en-IE" dirty="0"/>
          </a:p>
        </p:txBody>
      </p:sp>
      <p:sp>
        <p:nvSpPr>
          <p:cNvPr id="3" name="Content Placeholder 2"/>
          <p:cNvSpPr>
            <a:spLocks noGrp="1"/>
          </p:cNvSpPr>
          <p:nvPr>
            <p:ph idx="1"/>
          </p:nvPr>
        </p:nvSpPr>
        <p:spPr>
          <a:xfrm>
            <a:off x="531812" y="1890859"/>
            <a:ext cx="10969943" cy="4800599"/>
          </a:xfrm>
        </p:spPr>
        <p:txBody>
          <a:bodyPr>
            <a:normAutofit fontScale="85000" lnSpcReduction="20000"/>
          </a:bodyPr>
          <a:lstStyle/>
          <a:p>
            <a:r>
              <a:rPr lang="en-US" dirty="0"/>
              <a:t>Computers M1 and M2 are two implementations of the same instruction </a:t>
            </a:r>
            <a:r>
              <a:rPr lang="en-US" dirty="0" smtClean="0"/>
              <a:t>set</a:t>
            </a:r>
          </a:p>
          <a:p>
            <a:r>
              <a:rPr lang="en-US" dirty="0"/>
              <a:t>M1 has a clock rate of 50 MHz and M2 has a clock rate of 100 </a:t>
            </a:r>
            <a:r>
              <a:rPr lang="en-US" dirty="0" smtClean="0"/>
              <a:t>MHz</a:t>
            </a:r>
          </a:p>
          <a:p>
            <a:r>
              <a:rPr lang="en-US" dirty="0"/>
              <a:t>M1 has a CPI of 2.8 and M2 has a CPI of 3.2 for a given </a:t>
            </a:r>
            <a:r>
              <a:rPr lang="en-US" dirty="0" smtClean="0"/>
              <a:t>program</a:t>
            </a:r>
          </a:p>
          <a:p>
            <a:r>
              <a:rPr lang="en-US" dirty="0"/>
              <a:t>How many times faster is M2 than M1 for this program</a:t>
            </a:r>
            <a:r>
              <a:rPr lang="en-US" dirty="0" smtClean="0"/>
              <a:t>?</a:t>
            </a:r>
          </a:p>
          <a:p>
            <a:endParaRPr lang="en-US" dirty="0"/>
          </a:p>
          <a:p>
            <a:endParaRPr lang="en-US" dirty="0" smtClean="0"/>
          </a:p>
          <a:p>
            <a:endParaRPr lang="en-US" dirty="0"/>
          </a:p>
          <a:p>
            <a:r>
              <a:rPr lang="en-US" dirty="0"/>
              <a:t>What would the clock rate of M1 have to be for them to have the same execution time</a:t>
            </a:r>
            <a:r>
              <a:rPr lang="en-US" dirty="0" smtClean="0"/>
              <a:t>?</a:t>
            </a:r>
          </a:p>
          <a:p>
            <a:r>
              <a:rPr lang="en-IE" dirty="0"/>
              <a:t>2.8 / Clock RateM1 = 3.2 / 100 Clock RateM1 = 87.5 MHz </a:t>
            </a:r>
            <a:endParaRPr lang="en-US"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39</a:t>
            </a:fld>
            <a:endParaRPr lang="en-US"/>
          </a:p>
        </p:txBody>
      </p:sp>
    </p:spTree>
    <p:extLst>
      <p:ext uri="{BB962C8B-B14F-4D97-AF65-F5344CB8AC3E}">
        <p14:creationId xmlns:p14="http://schemas.microsoft.com/office/powerpoint/2010/main" val="1720397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62583" name="Rectangle 23"/>
          <p:cNvSpPr>
            <a:spLocks noGrp="1" noChangeArrowheads="1"/>
          </p:cNvSpPr>
          <p:nvPr>
            <p:ph type="title"/>
          </p:nvPr>
        </p:nvSpPr>
        <p:spPr>
          <a:xfrm>
            <a:off x="417079" y="115888"/>
            <a:ext cx="10133171" cy="722312"/>
          </a:xfrm>
        </p:spPr>
        <p:txBody>
          <a:bodyPr>
            <a:normAutofit fontScale="90000"/>
          </a:bodyPr>
          <a:lstStyle/>
          <a:p>
            <a:r>
              <a:rPr lang="en-US" altLang="en-US" dirty="0"/>
              <a:t>Two Notions of “Performance”</a:t>
            </a:r>
          </a:p>
        </p:txBody>
      </p:sp>
      <p:sp>
        <p:nvSpPr>
          <p:cNvPr id="962584" name="Rectangle 24"/>
          <p:cNvSpPr>
            <a:spLocks noGrp="1" noChangeArrowheads="1"/>
          </p:cNvSpPr>
          <p:nvPr>
            <p:ph type="body" idx="1"/>
          </p:nvPr>
        </p:nvSpPr>
        <p:spPr>
          <a:xfrm>
            <a:off x="379412" y="3810000"/>
            <a:ext cx="9867900" cy="2624138"/>
          </a:xfrm>
        </p:spPr>
        <p:txBody>
          <a:bodyPr>
            <a:normAutofit fontScale="92500" lnSpcReduction="20000"/>
          </a:bodyPr>
          <a:lstStyle/>
          <a:p>
            <a:r>
              <a:rPr lang="en-US" altLang="en-US" dirty="0"/>
              <a:t>Which has higher performance?</a:t>
            </a:r>
          </a:p>
          <a:p>
            <a:r>
              <a:rPr lang="en-US" altLang="en-US" dirty="0"/>
              <a:t>Execution time (response time, latency, …)</a:t>
            </a:r>
          </a:p>
          <a:p>
            <a:pPr lvl="1"/>
            <a:r>
              <a:rPr lang="en-US" altLang="en-US" dirty="0"/>
              <a:t>Time to do a task</a:t>
            </a:r>
          </a:p>
          <a:p>
            <a:r>
              <a:rPr lang="en-US" altLang="en-US" dirty="0"/>
              <a:t>Throughput (bandwidth, …)</a:t>
            </a:r>
          </a:p>
          <a:p>
            <a:pPr lvl="1"/>
            <a:r>
              <a:rPr lang="en-US" altLang="en-US" dirty="0"/>
              <a:t>Tasks per unit of time</a:t>
            </a:r>
          </a:p>
          <a:p>
            <a:r>
              <a:rPr lang="en-US" altLang="en-US" dirty="0"/>
              <a:t>Response time and throughput often are in opposition</a:t>
            </a:r>
          </a:p>
        </p:txBody>
      </p:sp>
      <p:sp>
        <p:nvSpPr>
          <p:cNvPr id="962564" name="Rectangle 4"/>
          <p:cNvSpPr>
            <a:spLocks noChangeArrowheads="1"/>
          </p:cNvSpPr>
          <p:nvPr/>
        </p:nvSpPr>
        <p:spPr bwMode="auto">
          <a:xfrm>
            <a:off x="2366962" y="996950"/>
            <a:ext cx="1435100" cy="520700"/>
          </a:xfrm>
          <a:prstGeom prst="rect">
            <a:avLst/>
          </a:prstGeom>
          <a:solidFill>
            <a:schemeClr val="accent2"/>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lnSpc>
                <a:spcPct val="90000"/>
              </a:lnSpc>
            </a:pPr>
            <a:r>
              <a:rPr lang="en-US" altLang="en-US" b="1">
                <a:solidFill>
                  <a:schemeClr val="bg1"/>
                </a:solidFill>
                <a:latin typeface="Comic Sans MS" panose="030F0702030302020204" pitchFamily="66" charset="0"/>
              </a:rPr>
              <a:t>Plane</a:t>
            </a:r>
          </a:p>
        </p:txBody>
      </p:sp>
      <p:sp>
        <p:nvSpPr>
          <p:cNvPr id="962565" name="Rectangle 5"/>
          <p:cNvSpPr>
            <a:spLocks noChangeArrowheads="1"/>
          </p:cNvSpPr>
          <p:nvPr/>
        </p:nvSpPr>
        <p:spPr bwMode="auto">
          <a:xfrm>
            <a:off x="2366962" y="1530350"/>
            <a:ext cx="1435100" cy="1054100"/>
          </a:xfrm>
          <a:prstGeom prst="rect">
            <a:avLst/>
          </a:prstGeom>
          <a:solidFill>
            <a:schemeClr val="accent2"/>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lnSpc>
                <a:spcPct val="90000"/>
              </a:lnSpc>
            </a:pPr>
            <a:r>
              <a:rPr lang="en-US" altLang="en-US">
                <a:solidFill>
                  <a:schemeClr val="bg1"/>
                </a:solidFill>
                <a:latin typeface="Comic Sans MS" panose="030F0702030302020204" pitchFamily="66" charset="0"/>
              </a:rPr>
              <a:t>Boeing 747</a:t>
            </a:r>
          </a:p>
        </p:txBody>
      </p:sp>
      <p:sp>
        <p:nvSpPr>
          <p:cNvPr id="962566" name="Rectangle 6"/>
          <p:cNvSpPr>
            <a:spLocks noChangeArrowheads="1"/>
          </p:cNvSpPr>
          <p:nvPr/>
        </p:nvSpPr>
        <p:spPr bwMode="auto">
          <a:xfrm>
            <a:off x="2366962" y="2597150"/>
            <a:ext cx="1435100" cy="1054100"/>
          </a:xfrm>
          <a:prstGeom prst="rect">
            <a:avLst/>
          </a:prstGeom>
          <a:solidFill>
            <a:schemeClr val="accent2"/>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lnSpc>
                <a:spcPct val="90000"/>
              </a:lnSpc>
            </a:pPr>
            <a:r>
              <a:rPr lang="en-US" altLang="en-US">
                <a:solidFill>
                  <a:schemeClr val="bg1"/>
                </a:solidFill>
                <a:latin typeface="Comic Sans MS" panose="030F0702030302020204" pitchFamily="66" charset="0"/>
              </a:rPr>
              <a:t>Concorde</a:t>
            </a:r>
          </a:p>
        </p:txBody>
      </p:sp>
      <p:grpSp>
        <p:nvGrpSpPr>
          <p:cNvPr id="962567" name="Group 7"/>
          <p:cNvGrpSpPr>
            <a:grpSpLocks/>
          </p:cNvGrpSpPr>
          <p:nvPr/>
        </p:nvGrpSpPr>
        <p:grpSpPr bwMode="auto">
          <a:xfrm>
            <a:off x="5262562" y="996950"/>
            <a:ext cx="1282700" cy="2654300"/>
            <a:chOff x="2356" y="628"/>
            <a:chExt cx="808" cy="1672"/>
          </a:xfrm>
        </p:grpSpPr>
        <p:sp>
          <p:nvSpPr>
            <p:cNvPr id="962568" name="Rectangle 8"/>
            <p:cNvSpPr>
              <a:spLocks noChangeArrowheads="1"/>
            </p:cNvSpPr>
            <p:nvPr/>
          </p:nvSpPr>
          <p:spPr bwMode="auto">
            <a:xfrm>
              <a:off x="2356" y="628"/>
              <a:ext cx="808" cy="328"/>
            </a:xfrm>
            <a:prstGeom prst="rect">
              <a:avLst/>
            </a:prstGeom>
            <a:solidFill>
              <a:schemeClr val="accent2"/>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lnSpc>
                  <a:spcPct val="90000"/>
                </a:lnSpc>
              </a:pPr>
              <a:r>
                <a:rPr lang="en-US" altLang="en-US">
                  <a:solidFill>
                    <a:schemeClr val="bg1"/>
                  </a:solidFill>
                  <a:latin typeface="Comic Sans MS" panose="030F0702030302020204" pitchFamily="66" charset="0"/>
                </a:rPr>
                <a:t>Speed</a:t>
              </a:r>
            </a:p>
          </p:txBody>
        </p:sp>
        <p:sp>
          <p:nvSpPr>
            <p:cNvPr id="962569" name="Rectangle 9"/>
            <p:cNvSpPr>
              <a:spLocks noChangeArrowheads="1"/>
            </p:cNvSpPr>
            <p:nvPr/>
          </p:nvSpPr>
          <p:spPr bwMode="auto">
            <a:xfrm>
              <a:off x="2356" y="964"/>
              <a:ext cx="808" cy="664"/>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lnSpc>
                  <a:spcPct val="90000"/>
                </a:lnSpc>
              </a:pPr>
              <a:r>
                <a:rPr lang="en-US" altLang="en-US">
                  <a:solidFill>
                    <a:srgbClr val="000000"/>
                  </a:solidFill>
                  <a:latin typeface="Comic Sans MS" panose="030F0702030302020204" pitchFamily="66" charset="0"/>
                </a:rPr>
                <a:t>610 mph</a:t>
              </a:r>
            </a:p>
          </p:txBody>
        </p:sp>
        <p:sp>
          <p:nvSpPr>
            <p:cNvPr id="962570" name="Rectangle 10"/>
            <p:cNvSpPr>
              <a:spLocks noChangeArrowheads="1"/>
            </p:cNvSpPr>
            <p:nvPr/>
          </p:nvSpPr>
          <p:spPr bwMode="auto">
            <a:xfrm>
              <a:off x="2356" y="1636"/>
              <a:ext cx="808" cy="664"/>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lnSpc>
                  <a:spcPct val="90000"/>
                </a:lnSpc>
              </a:pPr>
              <a:r>
                <a:rPr lang="en-US" altLang="en-US">
                  <a:solidFill>
                    <a:srgbClr val="000000"/>
                  </a:solidFill>
                  <a:latin typeface="Comic Sans MS" panose="030F0702030302020204" pitchFamily="66" charset="0"/>
                </a:rPr>
                <a:t>1350 mph</a:t>
              </a:r>
            </a:p>
          </p:txBody>
        </p:sp>
      </p:grpSp>
      <p:grpSp>
        <p:nvGrpSpPr>
          <p:cNvPr id="962571" name="Group 11"/>
          <p:cNvGrpSpPr>
            <a:grpSpLocks/>
          </p:cNvGrpSpPr>
          <p:nvPr/>
        </p:nvGrpSpPr>
        <p:grpSpPr bwMode="auto">
          <a:xfrm>
            <a:off x="3814762" y="996950"/>
            <a:ext cx="1435100" cy="2654300"/>
            <a:chOff x="1444" y="628"/>
            <a:chExt cx="904" cy="1672"/>
          </a:xfrm>
        </p:grpSpPr>
        <p:sp>
          <p:nvSpPr>
            <p:cNvPr id="962572" name="Rectangle 12"/>
            <p:cNvSpPr>
              <a:spLocks noChangeArrowheads="1"/>
            </p:cNvSpPr>
            <p:nvPr/>
          </p:nvSpPr>
          <p:spPr bwMode="auto">
            <a:xfrm>
              <a:off x="1444" y="628"/>
              <a:ext cx="904" cy="328"/>
            </a:xfrm>
            <a:prstGeom prst="rect">
              <a:avLst/>
            </a:prstGeom>
            <a:solidFill>
              <a:schemeClr val="accent2"/>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lnSpc>
                  <a:spcPct val="90000"/>
                </a:lnSpc>
              </a:pPr>
              <a:r>
                <a:rPr lang="en-US" altLang="en-US">
                  <a:solidFill>
                    <a:schemeClr val="bg1"/>
                  </a:solidFill>
                  <a:latin typeface="Comic Sans MS" panose="030F0702030302020204" pitchFamily="66" charset="0"/>
                </a:rPr>
                <a:t>DC to Paris</a:t>
              </a:r>
            </a:p>
          </p:txBody>
        </p:sp>
        <p:sp>
          <p:nvSpPr>
            <p:cNvPr id="962573" name="Rectangle 13"/>
            <p:cNvSpPr>
              <a:spLocks noChangeArrowheads="1"/>
            </p:cNvSpPr>
            <p:nvPr/>
          </p:nvSpPr>
          <p:spPr bwMode="auto">
            <a:xfrm>
              <a:off x="1444" y="964"/>
              <a:ext cx="904" cy="664"/>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lnSpc>
                  <a:spcPct val="90000"/>
                </a:lnSpc>
              </a:pPr>
              <a:r>
                <a:rPr lang="en-US" altLang="en-US">
                  <a:solidFill>
                    <a:srgbClr val="000000"/>
                  </a:solidFill>
                  <a:latin typeface="Comic Sans MS" panose="030F0702030302020204" pitchFamily="66" charset="0"/>
                </a:rPr>
                <a:t>6.5 hours</a:t>
              </a:r>
            </a:p>
          </p:txBody>
        </p:sp>
        <p:sp>
          <p:nvSpPr>
            <p:cNvPr id="962574" name="Rectangle 14"/>
            <p:cNvSpPr>
              <a:spLocks noChangeArrowheads="1"/>
            </p:cNvSpPr>
            <p:nvPr/>
          </p:nvSpPr>
          <p:spPr bwMode="auto">
            <a:xfrm>
              <a:off x="1444" y="1636"/>
              <a:ext cx="904" cy="664"/>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lnSpc>
                  <a:spcPct val="90000"/>
                </a:lnSpc>
              </a:pPr>
              <a:r>
                <a:rPr lang="en-US" altLang="en-US">
                  <a:solidFill>
                    <a:srgbClr val="000000"/>
                  </a:solidFill>
                  <a:latin typeface="Comic Sans MS" panose="030F0702030302020204" pitchFamily="66" charset="0"/>
                </a:rPr>
                <a:t>3 hours</a:t>
              </a:r>
            </a:p>
          </p:txBody>
        </p:sp>
      </p:grpSp>
      <p:grpSp>
        <p:nvGrpSpPr>
          <p:cNvPr id="962575" name="Group 15"/>
          <p:cNvGrpSpPr>
            <a:grpSpLocks/>
          </p:cNvGrpSpPr>
          <p:nvPr/>
        </p:nvGrpSpPr>
        <p:grpSpPr bwMode="auto">
          <a:xfrm>
            <a:off x="6557962" y="996950"/>
            <a:ext cx="1587500" cy="2654300"/>
            <a:chOff x="3172" y="628"/>
            <a:chExt cx="1000" cy="1672"/>
          </a:xfrm>
        </p:grpSpPr>
        <p:sp>
          <p:nvSpPr>
            <p:cNvPr id="962576" name="Rectangle 16"/>
            <p:cNvSpPr>
              <a:spLocks noChangeArrowheads="1"/>
            </p:cNvSpPr>
            <p:nvPr/>
          </p:nvSpPr>
          <p:spPr bwMode="auto">
            <a:xfrm>
              <a:off x="3172" y="628"/>
              <a:ext cx="1000" cy="328"/>
            </a:xfrm>
            <a:prstGeom prst="rect">
              <a:avLst/>
            </a:prstGeom>
            <a:solidFill>
              <a:schemeClr val="accent2"/>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lnSpc>
                  <a:spcPct val="90000"/>
                </a:lnSpc>
              </a:pPr>
              <a:r>
                <a:rPr lang="en-US" altLang="en-US">
                  <a:solidFill>
                    <a:schemeClr val="bg1"/>
                  </a:solidFill>
                  <a:latin typeface="Comic Sans MS" panose="030F0702030302020204" pitchFamily="66" charset="0"/>
                </a:rPr>
                <a:t>Passengers</a:t>
              </a:r>
            </a:p>
          </p:txBody>
        </p:sp>
        <p:sp>
          <p:nvSpPr>
            <p:cNvPr id="962577" name="Rectangle 17"/>
            <p:cNvSpPr>
              <a:spLocks noChangeArrowheads="1"/>
            </p:cNvSpPr>
            <p:nvPr/>
          </p:nvSpPr>
          <p:spPr bwMode="auto">
            <a:xfrm>
              <a:off x="3172" y="964"/>
              <a:ext cx="1000" cy="664"/>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lnSpc>
                  <a:spcPct val="90000"/>
                </a:lnSpc>
              </a:pPr>
              <a:r>
                <a:rPr lang="en-US" altLang="en-US">
                  <a:solidFill>
                    <a:srgbClr val="000000"/>
                  </a:solidFill>
                  <a:latin typeface="Comic Sans MS" panose="030F0702030302020204" pitchFamily="66" charset="0"/>
                </a:rPr>
                <a:t>470</a:t>
              </a:r>
            </a:p>
          </p:txBody>
        </p:sp>
        <p:sp>
          <p:nvSpPr>
            <p:cNvPr id="962578" name="Rectangle 18"/>
            <p:cNvSpPr>
              <a:spLocks noChangeArrowheads="1"/>
            </p:cNvSpPr>
            <p:nvPr/>
          </p:nvSpPr>
          <p:spPr bwMode="auto">
            <a:xfrm>
              <a:off x="3172" y="1636"/>
              <a:ext cx="1000" cy="664"/>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lnSpc>
                  <a:spcPct val="90000"/>
                </a:lnSpc>
              </a:pPr>
              <a:r>
                <a:rPr lang="en-US" altLang="en-US">
                  <a:solidFill>
                    <a:srgbClr val="000000"/>
                  </a:solidFill>
                  <a:latin typeface="Comic Sans MS" panose="030F0702030302020204" pitchFamily="66" charset="0"/>
                </a:rPr>
                <a:t>132</a:t>
              </a:r>
            </a:p>
          </p:txBody>
        </p:sp>
      </p:grpSp>
      <p:grpSp>
        <p:nvGrpSpPr>
          <p:cNvPr id="962579" name="Group 19"/>
          <p:cNvGrpSpPr>
            <a:grpSpLocks/>
          </p:cNvGrpSpPr>
          <p:nvPr/>
        </p:nvGrpSpPr>
        <p:grpSpPr bwMode="auto">
          <a:xfrm>
            <a:off x="8158162" y="996950"/>
            <a:ext cx="1587500" cy="2654300"/>
            <a:chOff x="4180" y="628"/>
            <a:chExt cx="1000" cy="1672"/>
          </a:xfrm>
        </p:grpSpPr>
        <p:sp>
          <p:nvSpPr>
            <p:cNvPr id="962580" name="Rectangle 20"/>
            <p:cNvSpPr>
              <a:spLocks noChangeArrowheads="1"/>
            </p:cNvSpPr>
            <p:nvPr/>
          </p:nvSpPr>
          <p:spPr bwMode="auto">
            <a:xfrm>
              <a:off x="4180" y="628"/>
              <a:ext cx="1000" cy="328"/>
            </a:xfrm>
            <a:prstGeom prst="rect">
              <a:avLst/>
            </a:prstGeom>
            <a:solidFill>
              <a:schemeClr val="accent2"/>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lnSpc>
                  <a:spcPct val="90000"/>
                </a:lnSpc>
              </a:pPr>
              <a:r>
                <a:rPr lang="en-US" altLang="en-US">
                  <a:solidFill>
                    <a:schemeClr val="bg1"/>
                  </a:solidFill>
                  <a:latin typeface="Comic Sans MS" panose="030F0702030302020204" pitchFamily="66" charset="0"/>
                </a:rPr>
                <a:t>Throughput (pmph)</a:t>
              </a:r>
            </a:p>
          </p:txBody>
        </p:sp>
        <p:sp>
          <p:nvSpPr>
            <p:cNvPr id="962581" name="Rectangle 21"/>
            <p:cNvSpPr>
              <a:spLocks noChangeArrowheads="1"/>
            </p:cNvSpPr>
            <p:nvPr/>
          </p:nvSpPr>
          <p:spPr bwMode="auto">
            <a:xfrm>
              <a:off x="4180" y="964"/>
              <a:ext cx="1000" cy="664"/>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lnSpc>
                  <a:spcPct val="90000"/>
                </a:lnSpc>
              </a:pPr>
              <a:r>
                <a:rPr lang="en-US" altLang="en-US">
                  <a:solidFill>
                    <a:srgbClr val="000000"/>
                  </a:solidFill>
                  <a:latin typeface="Comic Sans MS" panose="030F0702030302020204" pitchFamily="66" charset="0"/>
                </a:rPr>
                <a:t>286,700</a:t>
              </a:r>
            </a:p>
          </p:txBody>
        </p:sp>
        <p:sp>
          <p:nvSpPr>
            <p:cNvPr id="962582" name="Rectangle 22"/>
            <p:cNvSpPr>
              <a:spLocks noChangeArrowheads="1"/>
            </p:cNvSpPr>
            <p:nvPr/>
          </p:nvSpPr>
          <p:spPr bwMode="auto">
            <a:xfrm>
              <a:off x="4180" y="1636"/>
              <a:ext cx="1000" cy="664"/>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lnSpc>
                  <a:spcPct val="90000"/>
                </a:lnSpc>
              </a:pPr>
              <a:r>
                <a:rPr lang="en-US" altLang="en-US">
                  <a:solidFill>
                    <a:srgbClr val="000000"/>
                  </a:solidFill>
                  <a:latin typeface="Comic Sans MS" panose="030F0702030302020204" pitchFamily="66" charset="0"/>
                </a:rPr>
                <a:t>178,200</a:t>
              </a:r>
            </a:p>
          </p:txBody>
        </p:sp>
      </p:grpSp>
    </p:spTree>
    <p:extLst>
      <p:ext uri="{BB962C8B-B14F-4D97-AF65-F5344CB8AC3E}">
        <p14:creationId xmlns:p14="http://schemas.microsoft.com/office/powerpoint/2010/main" val="340815398"/>
      </p:ext>
    </p:extLst>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62584">
                                            <p:txEl>
                                              <p:pRg st="0" end="0"/>
                                            </p:txEl>
                                          </p:spTgt>
                                        </p:tgtEl>
                                        <p:attrNameLst>
                                          <p:attrName>style.visibility</p:attrName>
                                        </p:attrNameLst>
                                      </p:cBhvr>
                                      <p:to>
                                        <p:strVal val="visible"/>
                                      </p:to>
                                    </p:set>
                                    <p:anim calcmode="lin" valueType="num">
                                      <p:cBhvr additive="base">
                                        <p:cTn id="7" dur="500" fill="hold"/>
                                        <p:tgtEl>
                                          <p:spTgt spid="962584">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962584">
                                            <p:txEl>
                                              <p:pRg st="0" end="0"/>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962584">
                                            <p:txEl>
                                              <p:pRg st="0" end="0"/>
                                            </p:txEl>
                                          </p:spTgt>
                                        </p:tgtEl>
                                        <p:attrNameLst>
                                          <p:attrName>ppt_c</p:attrName>
                                        </p:attrNameLst>
                                      </p:cBhvr>
                                      <p:to>
                                        <a:schemeClr val="bg2"/>
                                      </p:to>
                                    </p:animClr>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962584">
                                            <p:txEl>
                                              <p:pRg st="1" end="1"/>
                                            </p:txEl>
                                          </p:spTgt>
                                        </p:tgtEl>
                                        <p:attrNameLst>
                                          <p:attrName>style.visibility</p:attrName>
                                        </p:attrNameLst>
                                      </p:cBhvr>
                                      <p:to>
                                        <p:strVal val="visible"/>
                                      </p:to>
                                    </p:set>
                                    <p:anim calcmode="lin" valueType="num">
                                      <p:cBhvr additive="base">
                                        <p:cTn id="13" dur="500" fill="hold"/>
                                        <p:tgtEl>
                                          <p:spTgt spid="962584">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962584">
                                            <p:txEl>
                                              <p:pRg st="1" end="1"/>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962584">
                                            <p:txEl>
                                              <p:pRg st="1" end="1"/>
                                            </p:txEl>
                                          </p:spTgt>
                                        </p:tgtEl>
                                        <p:attrNameLst>
                                          <p:attrName>ppt_c</p:attrName>
                                        </p:attrNameLst>
                                      </p:cBhvr>
                                      <p:to>
                                        <a:schemeClr val="bg2"/>
                                      </p:to>
                                    </p:animClr>
                                  </p:subTnLst>
                                </p:cTn>
                              </p:par>
                              <p:par>
                                <p:cTn id="15" presetID="2" presetClass="entr" presetSubtype="2" fill="hold" grpId="0" nodeType="withEffect">
                                  <p:stCondLst>
                                    <p:cond delay="0"/>
                                  </p:stCondLst>
                                  <p:childTnLst>
                                    <p:set>
                                      <p:cBhvr>
                                        <p:cTn id="16" dur="1" fill="hold">
                                          <p:stCondLst>
                                            <p:cond delay="0"/>
                                          </p:stCondLst>
                                        </p:cTn>
                                        <p:tgtEl>
                                          <p:spTgt spid="962584">
                                            <p:txEl>
                                              <p:pRg st="2" end="2"/>
                                            </p:txEl>
                                          </p:spTgt>
                                        </p:tgtEl>
                                        <p:attrNameLst>
                                          <p:attrName>style.visibility</p:attrName>
                                        </p:attrNameLst>
                                      </p:cBhvr>
                                      <p:to>
                                        <p:strVal val="visible"/>
                                      </p:to>
                                    </p:set>
                                    <p:anim calcmode="lin" valueType="num">
                                      <p:cBhvr additive="base">
                                        <p:cTn id="17" dur="500" fill="hold"/>
                                        <p:tgtEl>
                                          <p:spTgt spid="962584">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962584">
                                            <p:txEl>
                                              <p:pRg st="2" end="2"/>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962584">
                                            <p:txEl>
                                              <p:pRg st="2" end="2"/>
                                            </p:txEl>
                                          </p:spTgt>
                                        </p:tgtEl>
                                        <p:attrNameLst>
                                          <p:attrName>ppt_c</p:attrName>
                                        </p:attrNameLst>
                                      </p:cBhvr>
                                      <p:to>
                                        <a:schemeClr val="bg2"/>
                                      </p:to>
                                    </p:animClr>
                                  </p:sub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962584">
                                            <p:txEl>
                                              <p:pRg st="3" end="3"/>
                                            </p:txEl>
                                          </p:spTgt>
                                        </p:tgtEl>
                                        <p:attrNameLst>
                                          <p:attrName>style.visibility</p:attrName>
                                        </p:attrNameLst>
                                      </p:cBhvr>
                                      <p:to>
                                        <p:strVal val="visible"/>
                                      </p:to>
                                    </p:set>
                                    <p:anim calcmode="lin" valueType="num">
                                      <p:cBhvr additive="base">
                                        <p:cTn id="23" dur="500" fill="hold"/>
                                        <p:tgtEl>
                                          <p:spTgt spid="962584">
                                            <p:txEl>
                                              <p:pRg st="3" end="3"/>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962584">
                                            <p:txEl>
                                              <p:pRg st="3" end="3"/>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962584">
                                            <p:txEl>
                                              <p:pRg st="3" end="3"/>
                                            </p:txEl>
                                          </p:spTgt>
                                        </p:tgtEl>
                                        <p:attrNameLst>
                                          <p:attrName>ppt_c</p:attrName>
                                        </p:attrNameLst>
                                      </p:cBhvr>
                                      <p:to>
                                        <a:schemeClr val="bg2"/>
                                      </p:to>
                                    </p:animClr>
                                  </p:subTnLst>
                                </p:cTn>
                              </p:par>
                              <p:par>
                                <p:cTn id="25" presetID="2" presetClass="entr" presetSubtype="2" fill="hold" grpId="0" nodeType="withEffect">
                                  <p:stCondLst>
                                    <p:cond delay="0"/>
                                  </p:stCondLst>
                                  <p:childTnLst>
                                    <p:set>
                                      <p:cBhvr>
                                        <p:cTn id="26" dur="1" fill="hold">
                                          <p:stCondLst>
                                            <p:cond delay="0"/>
                                          </p:stCondLst>
                                        </p:cTn>
                                        <p:tgtEl>
                                          <p:spTgt spid="962584">
                                            <p:txEl>
                                              <p:pRg st="4" end="4"/>
                                            </p:txEl>
                                          </p:spTgt>
                                        </p:tgtEl>
                                        <p:attrNameLst>
                                          <p:attrName>style.visibility</p:attrName>
                                        </p:attrNameLst>
                                      </p:cBhvr>
                                      <p:to>
                                        <p:strVal val="visible"/>
                                      </p:to>
                                    </p:set>
                                    <p:anim calcmode="lin" valueType="num">
                                      <p:cBhvr additive="base">
                                        <p:cTn id="27" dur="500" fill="hold"/>
                                        <p:tgtEl>
                                          <p:spTgt spid="962584">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962584">
                                            <p:txEl>
                                              <p:pRg st="4" end="4"/>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962584">
                                            <p:txEl>
                                              <p:pRg st="4" end="4"/>
                                            </p:txEl>
                                          </p:spTgt>
                                        </p:tgtEl>
                                        <p:attrNameLst>
                                          <p:attrName>ppt_c</p:attrName>
                                        </p:attrNameLst>
                                      </p:cBhvr>
                                      <p:to>
                                        <a:schemeClr val="bg2"/>
                                      </p:to>
                                    </p:animClr>
                                  </p:sub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962584">
                                            <p:txEl>
                                              <p:pRg st="5" end="5"/>
                                            </p:txEl>
                                          </p:spTgt>
                                        </p:tgtEl>
                                        <p:attrNameLst>
                                          <p:attrName>style.visibility</p:attrName>
                                        </p:attrNameLst>
                                      </p:cBhvr>
                                      <p:to>
                                        <p:strVal val="visible"/>
                                      </p:to>
                                    </p:set>
                                    <p:anim calcmode="lin" valueType="num">
                                      <p:cBhvr additive="base">
                                        <p:cTn id="33" dur="500" fill="hold"/>
                                        <p:tgtEl>
                                          <p:spTgt spid="962584">
                                            <p:txEl>
                                              <p:pRg st="5" end="5"/>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962584">
                                            <p:txEl>
                                              <p:pRg st="5" end="5"/>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962584">
                                            <p:txEl>
                                              <p:pRg st="5" end="5"/>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84" grpId="0" build="p"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654" name="Rectangle 6"/>
          <p:cNvSpPr>
            <a:spLocks noGrp="1" noChangeArrowheads="1"/>
          </p:cNvSpPr>
          <p:nvPr>
            <p:ph type="title"/>
          </p:nvPr>
        </p:nvSpPr>
        <p:spPr/>
        <p:txBody>
          <a:bodyPr/>
          <a:lstStyle/>
          <a:p>
            <a:r>
              <a:rPr lang="en-US" altLang="en-US" dirty="0"/>
              <a:t>Marketing Metrics</a:t>
            </a:r>
          </a:p>
        </p:txBody>
      </p:sp>
      <p:sp>
        <p:nvSpPr>
          <p:cNvPr id="1051655" name="Rectangle 7"/>
          <p:cNvSpPr>
            <a:spLocks noGrp="1" noChangeArrowheads="1"/>
          </p:cNvSpPr>
          <p:nvPr>
            <p:ph type="body" idx="1"/>
          </p:nvPr>
        </p:nvSpPr>
        <p:spPr>
          <a:xfrm>
            <a:off x="379412" y="1981200"/>
            <a:ext cx="11506200" cy="4038600"/>
          </a:xfrm>
        </p:spPr>
        <p:txBody>
          <a:bodyPr>
            <a:normAutofit fontScale="92500" lnSpcReduction="10000"/>
          </a:bodyPr>
          <a:lstStyle/>
          <a:p>
            <a:r>
              <a:rPr lang="en-US" altLang="en-US" dirty="0" smtClean="0"/>
              <a:t>MIPS = </a:t>
            </a:r>
            <a:r>
              <a:rPr lang="en-US" altLang="en-US" dirty="0"/>
              <a:t>Instruction Count / Time * 10^6</a:t>
            </a:r>
            <a:br>
              <a:rPr lang="en-US" altLang="en-US" dirty="0"/>
            </a:br>
            <a:r>
              <a:rPr lang="en-US" altLang="en-US" dirty="0"/>
              <a:t>	= Clock Rate / CPI * 10^6</a:t>
            </a:r>
          </a:p>
          <a:p>
            <a:pPr lvl="1"/>
            <a:r>
              <a:rPr lang="en-US" altLang="en-US" dirty="0"/>
              <a:t>machines with different instruction sets ?</a:t>
            </a:r>
          </a:p>
          <a:p>
            <a:pPr lvl="1"/>
            <a:r>
              <a:rPr lang="en-US" altLang="en-US" dirty="0"/>
              <a:t>programs with different instruction mixes ?</a:t>
            </a:r>
          </a:p>
          <a:p>
            <a:pPr lvl="1"/>
            <a:r>
              <a:rPr lang="en-US" altLang="en-US" dirty="0"/>
              <a:t>dynamic frequency of instructions</a:t>
            </a:r>
          </a:p>
          <a:p>
            <a:pPr lvl="1"/>
            <a:r>
              <a:rPr lang="en-US" altLang="en-US" dirty="0"/>
              <a:t>uncorrelated with performance</a:t>
            </a:r>
          </a:p>
          <a:p>
            <a:r>
              <a:rPr lang="en-US" altLang="en-US" dirty="0"/>
              <a:t>MFLOP/s= FP Operations / Time * 10^6</a:t>
            </a:r>
          </a:p>
          <a:p>
            <a:pPr lvl="1"/>
            <a:r>
              <a:rPr lang="en-US" altLang="en-US" dirty="0"/>
              <a:t>machine dependent</a:t>
            </a:r>
          </a:p>
          <a:p>
            <a:pPr lvl="1"/>
            <a:r>
              <a:rPr lang="en-US" altLang="en-US" dirty="0"/>
              <a:t>often not where time is spent</a:t>
            </a:r>
          </a:p>
        </p:txBody>
      </p:sp>
    </p:spTree>
    <p:extLst>
      <p:ext uri="{BB962C8B-B14F-4D97-AF65-F5344CB8AC3E}">
        <p14:creationId xmlns:p14="http://schemas.microsoft.com/office/powerpoint/2010/main" val="145976070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018" name="Rectangle 10"/>
          <p:cNvSpPr>
            <a:spLocks noGrp="1" noChangeArrowheads="1"/>
          </p:cNvSpPr>
          <p:nvPr>
            <p:ph type="title"/>
          </p:nvPr>
        </p:nvSpPr>
        <p:spPr/>
        <p:txBody>
          <a:bodyPr/>
          <a:lstStyle/>
          <a:p>
            <a:r>
              <a:rPr lang="en-US" altLang="en-US"/>
              <a:t>Summary</a:t>
            </a:r>
          </a:p>
        </p:txBody>
      </p:sp>
      <p:sp>
        <p:nvSpPr>
          <p:cNvPr id="1067019" name="Rectangle 11"/>
          <p:cNvSpPr>
            <a:spLocks noGrp="1" noChangeArrowheads="1"/>
          </p:cNvSpPr>
          <p:nvPr>
            <p:ph type="body" idx="1"/>
          </p:nvPr>
        </p:nvSpPr>
        <p:spPr>
          <a:xfrm>
            <a:off x="609441" y="2438400"/>
            <a:ext cx="11352371" cy="4114800"/>
          </a:xfrm>
        </p:spPr>
        <p:txBody>
          <a:bodyPr>
            <a:normAutofit fontScale="92500" lnSpcReduction="20000"/>
          </a:bodyPr>
          <a:lstStyle/>
          <a:p>
            <a:r>
              <a:rPr lang="en-US" altLang="en-US" dirty="0"/>
              <a:t>Time is the measure of computer performance!</a:t>
            </a:r>
          </a:p>
          <a:p>
            <a:r>
              <a:rPr lang="en-US" altLang="en-US" dirty="0"/>
              <a:t>Good products created when have:</a:t>
            </a:r>
          </a:p>
          <a:p>
            <a:pPr lvl="1"/>
            <a:r>
              <a:rPr lang="en-US" altLang="en-US" dirty="0"/>
              <a:t>Good benchmarks</a:t>
            </a:r>
          </a:p>
          <a:p>
            <a:pPr lvl="1"/>
            <a:r>
              <a:rPr lang="en-US" altLang="en-US" dirty="0"/>
              <a:t>Good ways to summarize performance</a:t>
            </a:r>
          </a:p>
          <a:p>
            <a:r>
              <a:rPr lang="en-US" altLang="en-US" dirty="0"/>
              <a:t>If not good benchmarks and summary, then choice between improving product for real programs vs. improving product to get more sales </a:t>
            </a:r>
            <a:r>
              <a:rPr lang="en-US" altLang="en-US" dirty="0">
                <a:sym typeface="Wingdings" panose="05000000000000000000" pitchFamily="2" charset="2"/>
              </a:rPr>
              <a:t></a:t>
            </a:r>
            <a:r>
              <a:rPr lang="en-US" altLang="en-US" dirty="0"/>
              <a:t> sales almost always wins</a:t>
            </a:r>
          </a:p>
          <a:p>
            <a:r>
              <a:rPr lang="en-US" altLang="en-US" dirty="0"/>
              <a:t>Remember Amdahl’s Law: Speedup is limited by unimproved part of program</a:t>
            </a:r>
          </a:p>
        </p:txBody>
      </p:sp>
      <p:grpSp>
        <p:nvGrpSpPr>
          <p:cNvPr id="1067012" name="Group 4"/>
          <p:cNvGrpSpPr>
            <a:grpSpLocks/>
          </p:cNvGrpSpPr>
          <p:nvPr/>
        </p:nvGrpSpPr>
        <p:grpSpPr bwMode="auto">
          <a:xfrm>
            <a:off x="1827926" y="1431493"/>
            <a:ext cx="7696200" cy="646113"/>
            <a:chOff x="476" y="716"/>
            <a:chExt cx="4848" cy="407"/>
          </a:xfrm>
        </p:grpSpPr>
        <p:sp>
          <p:nvSpPr>
            <p:cNvPr id="1067013" name="Rectangle 5"/>
            <p:cNvSpPr>
              <a:spLocks noChangeArrowheads="1"/>
            </p:cNvSpPr>
            <p:nvPr/>
          </p:nvSpPr>
          <p:spPr bwMode="auto">
            <a:xfrm>
              <a:off x="476" y="716"/>
              <a:ext cx="4848" cy="407"/>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lIns="63500" tIns="25400" rIns="63500" bIns="25400">
              <a:spAutoFit/>
            </a:bodyPr>
            <a:lstStyle>
              <a:lvl1pPr marL="342900" indent="-342900">
                <a:tabLst>
                  <a:tab pos="1371600" algn="l"/>
                  <a:tab pos="3073400" algn="l"/>
                </a:tabLst>
                <a:defRPr sz="2400">
                  <a:solidFill>
                    <a:schemeClr val="tx1"/>
                  </a:solidFill>
                  <a:latin typeface="Times New Roman" panose="02020603050405020304" pitchFamily="18" charset="0"/>
                </a:defRPr>
              </a:lvl1pPr>
              <a:lvl2pPr marL="800100" indent="-342900">
                <a:tabLst>
                  <a:tab pos="1371600" algn="l"/>
                  <a:tab pos="3073400" algn="l"/>
                </a:tabLst>
                <a:defRPr sz="2400">
                  <a:solidFill>
                    <a:schemeClr val="tx1"/>
                  </a:solidFill>
                  <a:latin typeface="Times New Roman" panose="02020603050405020304" pitchFamily="18" charset="0"/>
                </a:defRPr>
              </a:lvl2pPr>
              <a:lvl3pPr marL="1257300" indent="-342900">
                <a:tabLst>
                  <a:tab pos="1371600" algn="l"/>
                  <a:tab pos="3073400" algn="l"/>
                </a:tabLst>
                <a:defRPr sz="2400">
                  <a:solidFill>
                    <a:schemeClr val="tx1"/>
                  </a:solidFill>
                  <a:latin typeface="Times New Roman" panose="02020603050405020304" pitchFamily="18" charset="0"/>
                </a:defRPr>
              </a:lvl3pPr>
              <a:lvl4pPr marL="1714500" indent="-342900">
                <a:tabLst>
                  <a:tab pos="1371600" algn="l"/>
                  <a:tab pos="3073400" algn="l"/>
                </a:tabLst>
                <a:defRPr sz="2400">
                  <a:solidFill>
                    <a:schemeClr val="tx1"/>
                  </a:solidFill>
                  <a:latin typeface="Times New Roman" panose="02020603050405020304" pitchFamily="18" charset="0"/>
                </a:defRPr>
              </a:lvl4pPr>
              <a:lvl5pPr marL="2171700" indent="-342900">
                <a:tabLst>
                  <a:tab pos="1371600" algn="l"/>
                  <a:tab pos="3073400" algn="l"/>
                </a:tabLst>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tabLst>
                  <a:tab pos="1371600" algn="l"/>
                  <a:tab pos="3073400" algn="l"/>
                </a:tabLs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tabLst>
                  <a:tab pos="1371600" algn="l"/>
                  <a:tab pos="3073400" algn="l"/>
                </a:tabLs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tabLst>
                  <a:tab pos="1371600" algn="l"/>
                  <a:tab pos="3073400" algn="l"/>
                </a:tabLs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tabLst>
                  <a:tab pos="1371600" algn="l"/>
                  <a:tab pos="3073400" algn="l"/>
                </a:tabLst>
                <a:defRPr sz="2400">
                  <a:solidFill>
                    <a:schemeClr val="tx1"/>
                  </a:solidFill>
                  <a:latin typeface="Times New Roman" panose="02020603050405020304" pitchFamily="18" charset="0"/>
                </a:defRPr>
              </a:lvl9pPr>
            </a:lstStyle>
            <a:p>
              <a:pPr>
                <a:lnSpc>
                  <a:spcPct val="86000"/>
                </a:lnSpc>
                <a:spcBef>
                  <a:spcPct val="40000"/>
                </a:spcBef>
              </a:pPr>
              <a:r>
                <a:rPr lang="en-US" altLang="en-US" sz="1800" b="1" dirty="0">
                  <a:latin typeface="Arial" panose="020B0604020202020204" pitchFamily="34" charset="0"/>
                </a:rPr>
                <a:t>CPU time	=  Seconds	= Instructions  x  Cycles       x   Seconds</a:t>
              </a:r>
            </a:p>
            <a:p>
              <a:pPr>
                <a:lnSpc>
                  <a:spcPct val="86000"/>
                </a:lnSpc>
                <a:spcBef>
                  <a:spcPct val="40000"/>
                </a:spcBef>
              </a:pPr>
              <a:r>
                <a:rPr lang="en-US" altLang="en-US" sz="1800" b="1" dirty="0">
                  <a:latin typeface="Arial" panose="020B0604020202020204" pitchFamily="34" charset="0"/>
                </a:rPr>
                <a:t>		    Program	    Program          Instruction       Cycle</a:t>
              </a:r>
            </a:p>
          </p:txBody>
        </p:sp>
        <p:sp>
          <p:nvSpPr>
            <p:cNvPr id="1067014" name="Line 6"/>
            <p:cNvSpPr>
              <a:spLocks noChangeShapeType="1"/>
            </p:cNvSpPr>
            <p:nvPr/>
          </p:nvSpPr>
          <p:spPr bwMode="auto">
            <a:xfrm>
              <a:off x="1504" y="896"/>
              <a:ext cx="57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67015" name="Line 7"/>
            <p:cNvSpPr>
              <a:spLocks noChangeShapeType="1"/>
            </p:cNvSpPr>
            <p:nvPr/>
          </p:nvSpPr>
          <p:spPr bwMode="auto">
            <a:xfrm>
              <a:off x="2464" y="912"/>
              <a:ext cx="864"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67016" name="Line 8"/>
            <p:cNvSpPr>
              <a:spLocks noChangeShapeType="1"/>
            </p:cNvSpPr>
            <p:nvPr/>
          </p:nvSpPr>
          <p:spPr bwMode="auto">
            <a:xfrm>
              <a:off x="3600" y="928"/>
              <a:ext cx="624"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67017" name="Line 9"/>
            <p:cNvSpPr>
              <a:spLocks noChangeShapeType="1"/>
            </p:cNvSpPr>
            <p:nvPr/>
          </p:nvSpPr>
          <p:spPr bwMode="auto">
            <a:xfrm>
              <a:off x="4608" y="912"/>
              <a:ext cx="59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spTree>
    <p:extLst>
      <p:ext uri="{BB962C8B-B14F-4D97-AF65-F5344CB8AC3E}">
        <p14:creationId xmlns:p14="http://schemas.microsoft.com/office/powerpoint/2010/main" val="405937912"/>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Additional Problems</a:t>
            </a:r>
            <a:endParaRPr lang="en-US" dirty="0"/>
          </a:p>
        </p:txBody>
      </p:sp>
      <p:sp>
        <p:nvSpPr>
          <p:cNvPr id="7" name="Text Placeholder 6"/>
          <p:cNvSpPr>
            <a:spLocks noGrp="1"/>
          </p:cNvSpPr>
          <p:nvPr>
            <p:ph type="body" idx="1"/>
          </p:nvPr>
        </p:nvSpPr>
        <p:spPr>
          <a:xfrm>
            <a:off x="912812" y="5029200"/>
            <a:ext cx="10360501" cy="444500"/>
          </a:xfrm>
        </p:spPr>
        <p:txBody>
          <a:bodyPr/>
          <a:lstStyle/>
          <a:p>
            <a:r>
              <a:rPr lang="en-US" dirty="0" smtClean="0">
                <a:solidFill>
                  <a:schemeClr val="tx1"/>
                </a:solidFill>
              </a:rPr>
              <a:t>Problems Credit: </a:t>
            </a:r>
            <a:r>
              <a:rPr lang="en-US" dirty="0" err="1" smtClean="0">
                <a:solidFill>
                  <a:schemeClr val="tx1"/>
                </a:solidFill>
              </a:rPr>
              <a:t>Ms</a:t>
            </a:r>
            <a:r>
              <a:rPr lang="en-US" dirty="0" smtClean="0">
                <a:solidFill>
                  <a:schemeClr val="tx1"/>
                </a:solidFill>
              </a:rPr>
              <a:t> </a:t>
            </a:r>
            <a:r>
              <a:rPr lang="en-US" dirty="0" err="1" smtClean="0">
                <a:solidFill>
                  <a:schemeClr val="tx1"/>
                </a:solidFill>
              </a:rPr>
              <a:t>Archana</a:t>
            </a:r>
            <a:r>
              <a:rPr lang="en-US" dirty="0" smtClean="0">
                <a:solidFill>
                  <a:schemeClr val="tx1"/>
                </a:solidFill>
              </a:rPr>
              <a:t> Devi R</a:t>
            </a:r>
            <a:endParaRPr lang="en-US" dirty="0">
              <a:solidFill>
                <a:schemeClr val="tx1"/>
              </a:solidFill>
            </a:endParaRPr>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42</a:t>
            </a:fld>
            <a:endParaRPr lang="en-US"/>
          </a:p>
        </p:txBody>
      </p:sp>
    </p:spTree>
    <p:extLst>
      <p:ext uri="{BB962C8B-B14F-4D97-AF65-F5344CB8AC3E}">
        <p14:creationId xmlns:p14="http://schemas.microsoft.com/office/powerpoint/2010/main" val="21554880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10</a:t>
            </a:r>
            <a:endParaRPr lang="en-US"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43</a:t>
            </a:fld>
            <a:endParaRPr lang="en-US"/>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731"/>
          <a:stretch/>
        </p:blipFill>
        <p:spPr bwMode="auto">
          <a:xfrm>
            <a:off x="684212" y="2057400"/>
            <a:ext cx="10506302"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05638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3275171" cy="1143000"/>
          </a:xfrm>
        </p:spPr>
        <p:txBody>
          <a:bodyPr/>
          <a:lstStyle/>
          <a:p>
            <a:r>
              <a:rPr lang="en-US" dirty="0" smtClean="0"/>
              <a:t>Answer 10</a:t>
            </a:r>
            <a:endParaRPr lang="en-US"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44</a:t>
            </a:fld>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10545"/>
            <a:ext cx="5443471"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3412" y="32657"/>
            <a:ext cx="6475413" cy="6631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70013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11</a:t>
            </a:r>
            <a:endParaRPr lang="en-US"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45</a:t>
            </a:fld>
            <a:endParaRPr 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016" y="1905000"/>
            <a:ext cx="10755288"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62253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4418171" cy="1143000"/>
          </a:xfrm>
        </p:spPr>
        <p:txBody>
          <a:bodyPr/>
          <a:lstStyle/>
          <a:p>
            <a:r>
              <a:rPr lang="en-US" dirty="0" smtClean="0"/>
              <a:t>Solution 11</a:t>
            </a:r>
            <a:endParaRPr lang="en-US"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46</a:t>
            </a:fld>
            <a:endParaRPr lang="en-US"/>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7140" y="32656"/>
            <a:ext cx="7081685" cy="6672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7012" y="1756451"/>
            <a:ext cx="6063664" cy="1612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55598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12</a:t>
            </a:r>
            <a:endParaRPr lang="en-US"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47</a:t>
            </a:fld>
            <a:endParaRPr 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012" y="2286000"/>
            <a:ext cx="10084244"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20466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212" y="304800"/>
            <a:ext cx="4418171" cy="1143000"/>
          </a:xfrm>
        </p:spPr>
        <p:txBody>
          <a:bodyPr/>
          <a:lstStyle/>
          <a:p>
            <a:r>
              <a:rPr lang="en-US" dirty="0" smtClean="0"/>
              <a:t>Solution 12</a:t>
            </a:r>
            <a:endParaRPr lang="en-US"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48</a:t>
            </a:fld>
            <a:endParaRPr lang="en-US"/>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3212" y="0"/>
            <a:ext cx="7998729" cy="6610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832622"/>
            <a:ext cx="5942012" cy="2002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96602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13</a:t>
            </a:r>
            <a:endParaRPr lang="en-US"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49</a:t>
            </a:fld>
            <a:endParaRPr lang="en-US"/>
          </a:p>
        </p:txBody>
      </p:sp>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98612" y="1447800"/>
            <a:ext cx="7239000" cy="5283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5672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4610" name="Rectangle 2"/>
          <p:cNvSpPr>
            <a:spLocks noGrp="1" noChangeArrowheads="1"/>
          </p:cNvSpPr>
          <p:nvPr>
            <p:ph type="title"/>
          </p:nvPr>
        </p:nvSpPr>
        <p:spPr>
          <a:xfrm>
            <a:off x="2055813" y="263526"/>
            <a:ext cx="1960563" cy="422275"/>
          </a:xfrm>
          <a:noFill/>
          <a:ln/>
        </p:spPr>
        <p:txBody>
          <a:bodyPr wrap="none">
            <a:noAutofit/>
          </a:bodyPr>
          <a:lstStyle/>
          <a:p>
            <a:r>
              <a:rPr lang="en-US" altLang="en-US" sz="4800" dirty="0"/>
              <a:t>Definitions</a:t>
            </a:r>
          </a:p>
        </p:txBody>
      </p:sp>
      <p:sp>
        <p:nvSpPr>
          <p:cNvPr id="964611" name="Rectangle 3"/>
          <p:cNvSpPr>
            <a:spLocks noGrp="1" noChangeArrowheads="1"/>
          </p:cNvSpPr>
          <p:nvPr>
            <p:ph type="body" idx="1"/>
          </p:nvPr>
        </p:nvSpPr>
        <p:spPr>
          <a:xfrm>
            <a:off x="684212" y="1143000"/>
            <a:ext cx="10287000" cy="2787650"/>
          </a:xfrm>
          <a:noFill/>
          <a:ln/>
        </p:spPr>
        <p:txBody>
          <a:bodyPr>
            <a:normAutofit fontScale="85000" lnSpcReduction="20000"/>
          </a:bodyPr>
          <a:lstStyle/>
          <a:p>
            <a:pPr marL="203200" indent="-203200">
              <a:tabLst>
                <a:tab pos="2628900" algn="l"/>
              </a:tabLst>
            </a:pPr>
            <a:r>
              <a:rPr lang="en-US" altLang="en-US" dirty="0"/>
              <a:t>Performance is typically in units-per-second</a:t>
            </a:r>
          </a:p>
          <a:p>
            <a:pPr marL="685800" lvl="1" indent="-190500">
              <a:tabLst>
                <a:tab pos="2628900" algn="l"/>
              </a:tabLst>
            </a:pPr>
            <a:r>
              <a:rPr lang="en-US" altLang="en-US" dirty="0"/>
              <a:t>bigger is better</a:t>
            </a:r>
          </a:p>
          <a:p>
            <a:pPr marL="203200" indent="-203200">
              <a:tabLst>
                <a:tab pos="2628900" algn="l"/>
              </a:tabLst>
            </a:pPr>
            <a:r>
              <a:rPr lang="en-US" altLang="en-US" dirty="0"/>
              <a:t>If we are primarily concerned with response time</a:t>
            </a:r>
          </a:p>
          <a:p>
            <a:pPr marL="685800" lvl="1" indent="-190500">
              <a:tabLst>
                <a:tab pos="2628900" algn="l"/>
              </a:tabLst>
            </a:pPr>
            <a:r>
              <a:rPr lang="en-US" altLang="en-US" dirty="0"/>
              <a:t>performance =   </a:t>
            </a:r>
            <a:r>
              <a:rPr lang="en-US" altLang="en-US" u="sng" dirty="0"/>
              <a:t>        1               </a:t>
            </a:r>
            <a:r>
              <a:rPr lang="en-US" altLang="en-US" dirty="0"/>
              <a:t>                    				</a:t>
            </a:r>
            <a:r>
              <a:rPr lang="en-US" altLang="en-US" dirty="0" err="1"/>
              <a:t>execution_time</a:t>
            </a:r>
            <a:endParaRPr lang="en-US" altLang="en-US" dirty="0"/>
          </a:p>
          <a:p>
            <a:pPr marL="685800" lvl="1" indent="-190500">
              <a:buNone/>
              <a:tabLst>
                <a:tab pos="2628900" algn="l"/>
              </a:tabLst>
            </a:pPr>
            <a:endParaRPr lang="en-US" altLang="en-US" dirty="0"/>
          </a:p>
          <a:p>
            <a:pPr marL="203200" indent="-203200">
              <a:lnSpc>
                <a:spcPct val="90000"/>
              </a:lnSpc>
              <a:spcBef>
                <a:spcPct val="30000"/>
              </a:spcBef>
              <a:tabLst>
                <a:tab pos="2628900" algn="l"/>
              </a:tabLst>
            </a:pPr>
            <a:r>
              <a:rPr lang="en-US" altLang="en-US" dirty="0"/>
              <a:t>" X is n times faster than Y"  means</a:t>
            </a:r>
          </a:p>
          <a:p>
            <a:pPr marL="203200" indent="-203200">
              <a:lnSpc>
                <a:spcPct val="90000"/>
              </a:lnSpc>
              <a:spcBef>
                <a:spcPct val="30000"/>
              </a:spcBef>
              <a:tabLst>
                <a:tab pos="2628900" algn="l"/>
              </a:tabLst>
            </a:pPr>
            <a:endParaRPr lang="en-US" altLang="en-US" sz="2000" dirty="0"/>
          </a:p>
        </p:txBody>
      </p:sp>
      <p:graphicFrame>
        <p:nvGraphicFramePr>
          <p:cNvPr id="964613" name="Object 5"/>
          <p:cNvGraphicFramePr>
            <a:graphicFrameLocks noChangeAspect="1"/>
          </p:cNvGraphicFramePr>
          <p:nvPr>
            <p:extLst>
              <p:ext uri="{D42A27DB-BD31-4B8C-83A1-F6EECF244321}">
                <p14:modId xmlns:p14="http://schemas.microsoft.com/office/powerpoint/2010/main" val="379177282"/>
              </p:ext>
            </p:extLst>
          </p:nvPr>
        </p:nvGraphicFramePr>
        <p:xfrm>
          <a:off x="1273176" y="4114800"/>
          <a:ext cx="5486400" cy="976313"/>
        </p:xfrm>
        <a:graphic>
          <a:graphicData uri="http://schemas.openxmlformats.org/presentationml/2006/ole">
            <mc:AlternateContent xmlns:mc="http://schemas.openxmlformats.org/markup-compatibility/2006">
              <mc:Choice xmlns:v="urn:schemas-microsoft-com:vml" Requires="v">
                <p:oleObj spid="_x0000_s3094" name="Equation" r:id="rId4" imgW="3352680" imgH="596880" progId="Equation.3">
                  <p:embed/>
                </p:oleObj>
              </mc:Choice>
              <mc:Fallback>
                <p:oleObj name="Equation" r:id="rId4" imgW="3352680" imgH="596880" progId="Equation.3">
                  <p:embed/>
                  <p:pic>
                    <p:nvPicPr>
                      <p:cNvPr id="964613"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3176" y="4114800"/>
                        <a:ext cx="5486400" cy="976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549396758"/>
      </p:ext>
    </p:extLst>
  </p:cSld>
  <p:clrMapOvr>
    <a:masterClrMapping/>
  </p:clrMapOvr>
  <p:transition>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2132171" cy="1143000"/>
          </a:xfrm>
        </p:spPr>
        <p:txBody>
          <a:bodyPr/>
          <a:lstStyle/>
          <a:p>
            <a:r>
              <a:rPr lang="en-US" dirty="0" smtClean="0"/>
              <a:t>Sol 13</a:t>
            </a:r>
            <a:endParaRPr lang="en-US"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50</a:t>
            </a:fld>
            <a:endParaRPr lang="en-US"/>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0206" y="10886"/>
            <a:ext cx="8308619" cy="6694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69" y="2057400"/>
            <a:ext cx="6749143" cy="1472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78092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14</a:t>
            </a:r>
            <a:endParaRPr lang="en-US" dirty="0"/>
          </a:p>
        </p:txBody>
      </p:sp>
      <p:sp>
        <p:nvSpPr>
          <p:cNvPr id="3" name="Content Placeholder 2"/>
          <p:cNvSpPr>
            <a:spLocks noGrp="1"/>
          </p:cNvSpPr>
          <p:nvPr>
            <p:ph idx="1"/>
          </p:nvPr>
        </p:nvSpPr>
        <p:spPr/>
        <p:txBody>
          <a:bodyPr>
            <a:normAutofit fontScale="70000" lnSpcReduction="20000"/>
          </a:bodyPr>
          <a:lstStyle/>
          <a:p>
            <a:r>
              <a:rPr lang="en-US" dirty="0"/>
              <a:t>Assume that the operation times for the major functional units in this implementation are the following</a:t>
            </a:r>
            <a:r>
              <a:rPr lang="en-US" dirty="0" smtClean="0"/>
              <a:t>: Memory </a:t>
            </a:r>
            <a:r>
              <a:rPr lang="en-US" dirty="0"/>
              <a:t>units: 200 picoseconds (</a:t>
            </a:r>
            <a:r>
              <a:rPr lang="en-US" dirty="0" err="1"/>
              <a:t>ps</a:t>
            </a:r>
            <a:r>
              <a:rPr lang="en-US" dirty="0"/>
              <a:t>)</a:t>
            </a:r>
          </a:p>
          <a:p>
            <a:pPr lvl="1"/>
            <a:r>
              <a:rPr lang="en-US" dirty="0"/>
              <a:t>ALU and adders: 100 </a:t>
            </a:r>
            <a:r>
              <a:rPr lang="en-US" dirty="0" err="1"/>
              <a:t>ps</a:t>
            </a:r>
            <a:endParaRPr lang="en-US" dirty="0"/>
          </a:p>
          <a:p>
            <a:pPr lvl="1"/>
            <a:r>
              <a:rPr lang="en-US" dirty="0"/>
              <a:t>Register file (read or write):o 50 </a:t>
            </a:r>
            <a:r>
              <a:rPr lang="en-US" dirty="0" err="1"/>
              <a:t>ps</a:t>
            </a:r>
            <a:endParaRPr lang="en-US" dirty="0"/>
          </a:p>
          <a:p>
            <a:r>
              <a:rPr lang="en-US" dirty="0"/>
              <a:t>Assuming that the multiplexors, control unit, PC accesses, sign extension unit, and wires have no delay, which of the following implementations would be faster and by how much</a:t>
            </a:r>
            <a:r>
              <a:rPr lang="en-US" dirty="0" smtClean="0"/>
              <a:t>? </a:t>
            </a:r>
          </a:p>
          <a:p>
            <a:r>
              <a:rPr lang="en-US" dirty="0" smtClean="0"/>
              <a:t>An implementation </a:t>
            </a:r>
            <a:r>
              <a:rPr lang="en-US" dirty="0"/>
              <a:t>in which every instruction operates in 1 clock cycle of a fixed </a:t>
            </a:r>
            <a:r>
              <a:rPr lang="en-US" dirty="0" smtClean="0"/>
              <a:t>length using critical path</a:t>
            </a:r>
            <a:endParaRPr lang="en-US" dirty="0"/>
          </a:p>
          <a:p>
            <a:r>
              <a:rPr lang="en-US" dirty="0"/>
              <a:t>An implementation where every instruction executes in 1 clock cycle using a variable length clock, which for each instruction is only as long as it needs to be. </a:t>
            </a:r>
            <a:endParaRPr lang="en-US" dirty="0" smtClean="0"/>
          </a:p>
          <a:p>
            <a:r>
              <a:rPr lang="en-US" dirty="0" smtClean="0"/>
              <a:t>To </a:t>
            </a:r>
            <a:r>
              <a:rPr lang="en-US" dirty="0"/>
              <a:t>compare the performance, assume the following instruction mix: 25% loads, 10% stores, 45% ALU instructions, 15% branches, and 5% jumps.</a:t>
            </a:r>
          </a:p>
          <a:p>
            <a:endParaRPr lang="en-US"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51</a:t>
            </a:fld>
            <a:endParaRPr lang="en-US"/>
          </a:p>
        </p:txBody>
      </p:sp>
    </p:spTree>
    <p:extLst>
      <p:ext uri="{BB962C8B-B14F-4D97-AF65-F5344CB8AC3E}">
        <p14:creationId xmlns:p14="http://schemas.microsoft.com/office/powerpoint/2010/main" val="27201933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14</a:t>
            </a:r>
            <a:endParaRPr lang="en-US" dirty="0"/>
          </a:p>
        </p:txBody>
      </p:sp>
      <p:sp>
        <p:nvSpPr>
          <p:cNvPr id="3" name="Content Placeholder 2"/>
          <p:cNvSpPr>
            <a:spLocks noGrp="1"/>
          </p:cNvSpPr>
          <p:nvPr>
            <p:ph idx="1"/>
          </p:nvPr>
        </p:nvSpPr>
        <p:spPr>
          <a:xfrm>
            <a:off x="609441" y="1600201"/>
            <a:ext cx="10969943" cy="2895599"/>
          </a:xfrm>
        </p:spPr>
        <p:txBody>
          <a:bodyPr>
            <a:normAutofit fontScale="77500" lnSpcReduction="20000"/>
          </a:bodyPr>
          <a:lstStyle/>
          <a:p>
            <a:r>
              <a:rPr lang="en-US" dirty="0"/>
              <a:t>Let's start by comparing the CPU execution </a:t>
            </a:r>
            <a:r>
              <a:rPr lang="en-US" dirty="0" smtClean="0"/>
              <a:t>times that</a:t>
            </a:r>
            <a:endParaRPr lang="en-US" dirty="0"/>
          </a:p>
          <a:p>
            <a:pPr lvl="1"/>
            <a:r>
              <a:rPr lang="en-US" dirty="0"/>
              <a:t>CPU execution time = Instruction count × CPI × Clock cycle </a:t>
            </a:r>
            <a:r>
              <a:rPr lang="en-US" dirty="0" err="1"/>
              <a:t>time</a:t>
            </a:r>
            <a:r>
              <a:rPr lang="en-US" dirty="0" err="1"/>
              <a:t>Since</a:t>
            </a:r>
            <a:r>
              <a:rPr lang="en-US" dirty="0"/>
              <a:t> CPI must be 1, we can simplify this to</a:t>
            </a:r>
          </a:p>
          <a:p>
            <a:pPr lvl="1"/>
            <a:r>
              <a:rPr lang="en-US" dirty="0"/>
              <a:t>CPU execution time = Instruction count × Clock cycle </a:t>
            </a:r>
            <a:r>
              <a:rPr lang="en-US" dirty="0" smtClean="0"/>
              <a:t>time</a:t>
            </a:r>
          </a:p>
          <a:p>
            <a:r>
              <a:rPr lang="en-US" dirty="0" smtClean="0"/>
              <a:t>We </a:t>
            </a:r>
            <a:r>
              <a:rPr lang="en-US" dirty="0"/>
              <a:t>need only find the clock cycle time for the two implementations, since the instruction count and CPI are the same for both implementations. </a:t>
            </a:r>
            <a:endParaRPr lang="en-US" dirty="0" smtClean="0"/>
          </a:p>
          <a:p>
            <a:r>
              <a:rPr lang="en-US" dirty="0" smtClean="0"/>
              <a:t>The</a:t>
            </a:r>
            <a:r>
              <a:rPr lang="en-US" dirty="0"/>
              <a:t> </a:t>
            </a:r>
            <a:r>
              <a:rPr lang="en-US" b="1" dirty="0"/>
              <a:t>critical path</a:t>
            </a:r>
            <a:r>
              <a:rPr lang="en-US" dirty="0"/>
              <a:t> for the different instruction classes is as follows:</a:t>
            </a:r>
          </a:p>
          <a:p>
            <a:endParaRPr lang="en-US"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52</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026618933"/>
              </p:ext>
            </p:extLst>
          </p:nvPr>
        </p:nvGraphicFramePr>
        <p:xfrm>
          <a:off x="379412" y="4191000"/>
          <a:ext cx="10969626" cy="2194560"/>
        </p:xfrm>
        <a:graphic>
          <a:graphicData uri="http://schemas.openxmlformats.org/drawingml/2006/table">
            <a:tbl>
              <a:tblPr/>
              <a:tblGrid>
                <a:gridCol w="1828271"/>
                <a:gridCol w="1828271"/>
                <a:gridCol w="1828271"/>
                <a:gridCol w="1828271"/>
                <a:gridCol w="1828271"/>
                <a:gridCol w="1828271"/>
              </a:tblGrid>
              <a:tr h="365760">
                <a:tc>
                  <a:txBody>
                    <a:bodyPr/>
                    <a:lstStyle/>
                    <a:p>
                      <a:r>
                        <a:rPr lang="en-US" sz="1800" dirty="0"/>
                        <a:t>Instruction class</a:t>
                      </a:r>
                    </a:p>
                  </a:txBody>
                  <a:tcPr anchor="ctr">
                    <a:lnL>
                      <a:noFill/>
                    </a:lnL>
                    <a:lnR>
                      <a:noFill/>
                    </a:lnR>
                    <a:lnT>
                      <a:noFill/>
                    </a:lnT>
                    <a:lnB>
                      <a:noFill/>
                    </a:lnB>
                    <a:solidFill>
                      <a:srgbClr val="008000"/>
                    </a:solidFill>
                  </a:tcPr>
                </a:tc>
                <a:tc gridSpan="5">
                  <a:txBody>
                    <a:bodyPr/>
                    <a:lstStyle/>
                    <a:p>
                      <a:r>
                        <a:rPr lang="en-US" sz="1800"/>
                        <a:t>Functional units used by the instuction class</a:t>
                      </a:r>
                    </a:p>
                  </a:txBody>
                  <a:tcPr anchor="ctr">
                    <a:lnL>
                      <a:noFill/>
                    </a:lnL>
                    <a:lnR>
                      <a:noFill/>
                    </a:lnR>
                    <a:lnT>
                      <a:noFill/>
                    </a:lnT>
                    <a:lnB>
                      <a:noFill/>
                    </a:lnB>
                    <a:solidFill>
                      <a:srgbClr val="0080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65760">
                <a:tc>
                  <a:txBody>
                    <a:bodyPr/>
                    <a:lstStyle/>
                    <a:p>
                      <a:r>
                        <a:rPr lang="en-US" sz="1800"/>
                        <a:t>R-type</a:t>
                      </a:r>
                    </a:p>
                  </a:txBody>
                  <a:tcPr anchor="ctr">
                    <a:lnL>
                      <a:noFill/>
                    </a:lnL>
                    <a:lnR>
                      <a:noFill/>
                    </a:lnR>
                    <a:lnT>
                      <a:noFill/>
                    </a:lnT>
                    <a:lnB>
                      <a:noFill/>
                    </a:lnB>
                  </a:tcPr>
                </a:tc>
                <a:tc>
                  <a:txBody>
                    <a:bodyPr/>
                    <a:lstStyle/>
                    <a:p>
                      <a:r>
                        <a:rPr lang="en-US" sz="1800"/>
                        <a:t>Instruction fetch</a:t>
                      </a:r>
                    </a:p>
                  </a:txBody>
                  <a:tcPr anchor="ctr">
                    <a:lnL>
                      <a:noFill/>
                    </a:lnL>
                    <a:lnR>
                      <a:noFill/>
                    </a:lnR>
                    <a:lnT>
                      <a:noFill/>
                    </a:lnT>
                    <a:lnB>
                      <a:noFill/>
                    </a:lnB>
                  </a:tcPr>
                </a:tc>
                <a:tc>
                  <a:txBody>
                    <a:bodyPr/>
                    <a:lstStyle/>
                    <a:p>
                      <a:r>
                        <a:rPr lang="en-US" sz="1800"/>
                        <a:t>Register access</a:t>
                      </a:r>
                    </a:p>
                  </a:txBody>
                  <a:tcPr anchor="ctr">
                    <a:lnL>
                      <a:noFill/>
                    </a:lnL>
                    <a:lnR>
                      <a:noFill/>
                    </a:lnR>
                    <a:lnT>
                      <a:noFill/>
                    </a:lnT>
                    <a:lnB>
                      <a:noFill/>
                    </a:lnB>
                  </a:tcPr>
                </a:tc>
                <a:tc>
                  <a:txBody>
                    <a:bodyPr/>
                    <a:lstStyle/>
                    <a:p>
                      <a:r>
                        <a:rPr lang="en-US" sz="1800"/>
                        <a:t>ALU</a:t>
                      </a:r>
                    </a:p>
                  </a:txBody>
                  <a:tcPr anchor="ctr">
                    <a:lnL>
                      <a:noFill/>
                    </a:lnL>
                    <a:lnR>
                      <a:noFill/>
                    </a:lnR>
                    <a:lnT>
                      <a:noFill/>
                    </a:lnT>
                    <a:lnB>
                      <a:noFill/>
                    </a:lnB>
                  </a:tcPr>
                </a:tc>
                <a:tc>
                  <a:txBody>
                    <a:bodyPr/>
                    <a:lstStyle/>
                    <a:p>
                      <a:r>
                        <a:rPr lang="en-US" sz="1800"/>
                        <a:t>Register access</a:t>
                      </a:r>
                    </a:p>
                  </a:txBody>
                  <a:tcPr anchor="ctr">
                    <a:lnL>
                      <a:noFill/>
                    </a:lnL>
                    <a:lnR>
                      <a:noFill/>
                    </a:lnR>
                    <a:lnT>
                      <a:noFill/>
                    </a:lnT>
                    <a:lnB>
                      <a:noFill/>
                    </a:lnB>
                  </a:tcPr>
                </a:tc>
                <a:tc>
                  <a:txBody>
                    <a:bodyPr/>
                    <a:lstStyle/>
                    <a:p>
                      <a:r>
                        <a:rPr lang="en-US" sz="1800"/>
                        <a:t> </a:t>
                      </a:r>
                    </a:p>
                  </a:txBody>
                  <a:tcPr anchor="ctr">
                    <a:lnL>
                      <a:noFill/>
                    </a:lnL>
                    <a:lnR>
                      <a:noFill/>
                    </a:lnR>
                    <a:lnT>
                      <a:noFill/>
                    </a:lnT>
                    <a:lnB>
                      <a:noFill/>
                    </a:lnB>
                  </a:tcPr>
                </a:tc>
              </a:tr>
              <a:tr h="365760">
                <a:tc>
                  <a:txBody>
                    <a:bodyPr/>
                    <a:lstStyle/>
                    <a:p>
                      <a:r>
                        <a:rPr lang="en-US" sz="1800"/>
                        <a:t>Load word</a:t>
                      </a:r>
                    </a:p>
                  </a:txBody>
                  <a:tcPr anchor="ctr">
                    <a:lnL>
                      <a:noFill/>
                    </a:lnL>
                    <a:lnR>
                      <a:noFill/>
                    </a:lnR>
                    <a:lnT>
                      <a:noFill/>
                    </a:lnT>
                    <a:lnB>
                      <a:noFill/>
                    </a:lnB>
                  </a:tcPr>
                </a:tc>
                <a:tc>
                  <a:txBody>
                    <a:bodyPr/>
                    <a:lstStyle/>
                    <a:p>
                      <a:r>
                        <a:rPr lang="en-US" sz="1800"/>
                        <a:t>Instruction fetch</a:t>
                      </a:r>
                    </a:p>
                  </a:txBody>
                  <a:tcPr anchor="ctr">
                    <a:lnL>
                      <a:noFill/>
                    </a:lnL>
                    <a:lnR>
                      <a:noFill/>
                    </a:lnR>
                    <a:lnT>
                      <a:noFill/>
                    </a:lnT>
                    <a:lnB>
                      <a:noFill/>
                    </a:lnB>
                  </a:tcPr>
                </a:tc>
                <a:tc>
                  <a:txBody>
                    <a:bodyPr/>
                    <a:lstStyle/>
                    <a:p>
                      <a:r>
                        <a:rPr lang="en-US" sz="1800"/>
                        <a:t>Register access</a:t>
                      </a:r>
                    </a:p>
                  </a:txBody>
                  <a:tcPr anchor="ctr">
                    <a:lnL>
                      <a:noFill/>
                    </a:lnL>
                    <a:lnR>
                      <a:noFill/>
                    </a:lnR>
                    <a:lnT>
                      <a:noFill/>
                    </a:lnT>
                    <a:lnB>
                      <a:noFill/>
                    </a:lnB>
                  </a:tcPr>
                </a:tc>
                <a:tc>
                  <a:txBody>
                    <a:bodyPr/>
                    <a:lstStyle/>
                    <a:p>
                      <a:r>
                        <a:rPr lang="en-US" sz="1800"/>
                        <a:t>ALU</a:t>
                      </a:r>
                    </a:p>
                  </a:txBody>
                  <a:tcPr anchor="ctr">
                    <a:lnL>
                      <a:noFill/>
                    </a:lnL>
                    <a:lnR>
                      <a:noFill/>
                    </a:lnR>
                    <a:lnT>
                      <a:noFill/>
                    </a:lnT>
                    <a:lnB>
                      <a:noFill/>
                    </a:lnB>
                  </a:tcPr>
                </a:tc>
                <a:tc>
                  <a:txBody>
                    <a:bodyPr/>
                    <a:lstStyle/>
                    <a:p>
                      <a:r>
                        <a:rPr lang="en-US" sz="1800"/>
                        <a:t>Memory access</a:t>
                      </a:r>
                    </a:p>
                  </a:txBody>
                  <a:tcPr anchor="ctr">
                    <a:lnL>
                      <a:noFill/>
                    </a:lnL>
                    <a:lnR>
                      <a:noFill/>
                    </a:lnR>
                    <a:lnT>
                      <a:noFill/>
                    </a:lnT>
                    <a:lnB>
                      <a:noFill/>
                    </a:lnB>
                  </a:tcPr>
                </a:tc>
                <a:tc>
                  <a:txBody>
                    <a:bodyPr/>
                    <a:lstStyle/>
                    <a:p>
                      <a:r>
                        <a:rPr lang="en-US" sz="1800"/>
                        <a:t>Register access</a:t>
                      </a:r>
                    </a:p>
                  </a:txBody>
                  <a:tcPr anchor="ctr">
                    <a:lnL>
                      <a:noFill/>
                    </a:lnL>
                    <a:lnR>
                      <a:noFill/>
                    </a:lnR>
                    <a:lnT>
                      <a:noFill/>
                    </a:lnT>
                    <a:lnB>
                      <a:noFill/>
                    </a:lnB>
                  </a:tcPr>
                </a:tc>
              </a:tr>
              <a:tr h="365760">
                <a:tc>
                  <a:txBody>
                    <a:bodyPr/>
                    <a:lstStyle/>
                    <a:p>
                      <a:r>
                        <a:rPr lang="en-US" sz="1800"/>
                        <a:t>Store word</a:t>
                      </a:r>
                    </a:p>
                  </a:txBody>
                  <a:tcPr anchor="ctr">
                    <a:lnL>
                      <a:noFill/>
                    </a:lnL>
                    <a:lnR>
                      <a:noFill/>
                    </a:lnR>
                    <a:lnT>
                      <a:noFill/>
                    </a:lnT>
                    <a:lnB>
                      <a:noFill/>
                    </a:lnB>
                  </a:tcPr>
                </a:tc>
                <a:tc>
                  <a:txBody>
                    <a:bodyPr/>
                    <a:lstStyle/>
                    <a:p>
                      <a:r>
                        <a:rPr lang="en-US" sz="1800"/>
                        <a:t>Instruction fetch</a:t>
                      </a:r>
                    </a:p>
                  </a:txBody>
                  <a:tcPr anchor="ctr">
                    <a:lnL>
                      <a:noFill/>
                    </a:lnL>
                    <a:lnR>
                      <a:noFill/>
                    </a:lnR>
                    <a:lnT>
                      <a:noFill/>
                    </a:lnT>
                    <a:lnB>
                      <a:noFill/>
                    </a:lnB>
                  </a:tcPr>
                </a:tc>
                <a:tc>
                  <a:txBody>
                    <a:bodyPr/>
                    <a:lstStyle/>
                    <a:p>
                      <a:r>
                        <a:rPr lang="en-US" sz="1800"/>
                        <a:t>Register access</a:t>
                      </a:r>
                    </a:p>
                  </a:txBody>
                  <a:tcPr anchor="ctr">
                    <a:lnL>
                      <a:noFill/>
                    </a:lnL>
                    <a:lnR>
                      <a:noFill/>
                    </a:lnR>
                    <a:lnT>
                      <a:noFill/>
                    </a:lnT>
                    <a:lnB>
                      <a:noFill/>
                    </a:lnB>
                  </a:tcPr>
                </a:tc>
                <a:tc>
                  <a:txBody>
                    <a:bodyPr/>
                    <a:lstStyle/>
                    <a:p>
                      <a:r>
                        <a:rPr lang="en-US" sz="1800"/>
                        <a:t>ALU</a:t>
                      </a:r>
                    </a:p>
                  </a:txBody>
                  <a:tcPr anchor="ctr">
                    <a:lnL>
                      <a:noFill/>
                    </a:lnL>
                    <a:lnR>
                      <a:noFill/>
                    </a:lnR>
                    <a:lnT>
                      <a:noFill/>
                    </a:lnT>
                    <a:lnB>
                      <a:noFill/>
                    </a:lnB>
                  </a:tcPr>
                </a:tc>
                <a:tc>
                  <a:txBody>
                    <a:bodyPr/>
                    <a:lstStyle/>
                    <a:p>
                      <a:r>
                        <a:rPr lang="en-US" sz="1800"/>
                        <a:t>Memory access</a:t>
                      </a:r>
                    </a:p>
                  </a:txBody>
                  <a:tcPr anchor="ctr">
                    <a:lnL>
                      <a:noFill/>
                    </a:lnL>
                    <a:lnR>
                      <a:noFill/>
                    </a:lnR>
                    <a:lnT>
                      <a:noFill/>
                    </a:lnT>
                    <a:lnB>
                      <a:noFill/>
                    </a:lnB>
                  </a:tcPr>
                </a:tc>
                <a:tc>
                  <a:txBody>
                    <a:bodyPr/>
                    <a:lstStyle/>
                    <a:p>
                      <a:r>
                        <a:rPr lang="en-US" sz="1800"/>
                        <a:t> </a:t>
                      </a:r>
                    </a:p>
                  </a:txBody>
                  <a:tcPr anchor="ctr">
                    <a:lnL>
                      <a:noFill/>
                    </a:lnL>
                    <a:lnR>
                      <a:noFill/>
                    </a:lnR>
                    <a:lnT>
                      <a:noFill/>
                    </a:lnT>
                    <a:lnB>
                      <a:noFill/>
                    </a:lnB>
                  </a:tcPr>
                </a:tc>
              </a:tr>
              <a:tr h="365760">
                <a:tc>
                  <a:txBody>
                    <a:bodyPr/>
                    <a:lstStyle/>
                    <a:p>
                      <a:r>
                        <a:rPr lang="en-US" sz="1800"/>
                        <a:t>Branch</a:t>
                      </a:r>
                    </a:p>
                  </a:txBody>
                  <a:tcPr anchor="ctr">
                    <a:lnL>
                      <a:noFill/>
                    </a:lnL>
                    <a:lnR>
                      <a:noFill/>
                    </a:lnR>
                    <a:lnT>
                      <a:noFill/>
                    </a:lnT>
                    <a:lnB>
                      <a:noFill/>
                    </a:lnB>
                  </a:tcPr>
                </a:tc>
                <a:tc>
                  <a:txBody>
                    <a:bodyPr/>
                    <a:lstStyle/>
                    <a:p>
                      <a:r>
                        <a:rPr lang="en-US" sz="1800"/>
                        <a:t>Instruction fetch</a:t>
                      </a:r>
                    </a:p>
                  </a:txBody>
                  <a:tcPr anchor="ctr">
                    <a:lnL>
                      <a:noFill/>
                    </a:lnL>
                    <a:lnR>
                      <a:noFill/>
                    </a:lnR>
                    <a:lnT>
                      <a:noFill/>
                    </a:lnT>
                    <a:lnB>
                      <a:noFill/>
                    </a:lnB>
                  </a:tcPr>
                </a:tc>
                <a:tc>
                  <a:txBody>
                    <a:bodyPr/>
                    <a:lstStyle/>
                    <a:p>
                      <a:r>
                        <a:rPr lang="en-US" sz="1800"/>
                        <a:t>Register access</a:t>
                      </a:r>
                    </a:p>
                  </a:txBody>
                  <a:tcPr anchor="ctr">
                    <a:lnL>
                      <a:noFill/>
                    </a:lnL>
                    <a:lnR>
                      <a:noFill/>
                    </a:lnR>
                    <a:lnT>
                      <a:noFill/>
                    </a:lnT>
                    <a:lnB>
                      <a:noFill/>
                    </a:lnB>
                  </a:tcPr>
                </a:tc>
                <a:tc>
                  <a:txBody>
                    <a:bodyPr/>
                    <a:lstStyle/>
                    <a:p>
                      <a:r>
                        <a:rPr lang="en-US" sz="1800"/>
                        <a:t>ALU</a:t>
                      </a:r>
                    </a:p>
                  </a:txBody>
                  <a:tcPr anchor="ctr">
                    <a:lnL>
                      <a:noFill/>
                    </a:lnL>
                    <a:lnR>
                      <a:noFill/>
                    </a:lnR>
                    <a:lnT>
                      <a:noFill/>
                    </a:lnT>
                    <a:lnB>
                      <a:noFill/>
                    </a:lnB>
                  </a:tcPr>
                </a:tc>
                <a:tc>
                  <a:txBody>
                    <a:bodyPr/>
                    <a:lstStyle/>
                    <a:p>
                      <a:r>
                        <a:rPr lang="en-US" sz="1800"/>
                        <a:t> </a:t>
                      </a:r>
                    </a:p>
                  </a:txBody>
                  <a:tcPr anchor="ctr">
                    <a:lnL>
                      <a:noFill/>
                    </a:lnL>
                    <a:lnR>
                      <a:noFill/>
                    </a:lnR>
                    <a:lnT>
                      <a:noFill/>
                    </a:lnT>
                    <a:lnB>
                      <a:noFill/>
                    </a:lnB>
                  </a:tcPr>
                </a:tc>
                <a:tc>
                  <a:txBody>
                    <a:bodyPr/>
                    <a:lstStyle/>
                    <a:p>
                      <a:r>
                        <a:rPr lang="en-US" sz="1800"/>
                        <a:t> </a:t>
                      </a:r>
                    </a:p>
                  </a:txBody>
                  <a:tcPr anchor="ctr">
                    <a:lnL>
                      <a:noFill/>
                    </a:lnL>
                    <a:lnR>
                      <a:noFill/>
                    </a:lnR>
                    <a:lnT>
                      <a:noFill/>
                    </a:lnT>
                    <a:lnB>
                      <a:noFill/>
                    </a:lnB>
                  </a:tcPr>
                </a:tc>
              </a:tr>
              <a:tr h="365760">
                <a:tc>
                  <a:txBody>
                    <a:bodyPr/>
                    <a:lstStyle/>
                    <a:p>
                      <a:r>
                        <a:rPr lang="en-US" sz="1800" dirty="0"/>
                        <a:t>Jump</a:t>
                      </a:r>
                    </a:p>
                  </a:txBody>
                  <a:tcPr anchor="ctr">
                    <a:lnL>
                      <a:noFill/>
                    </a:lnL>
                    <a:lnR>
                      <a:noFill/>
                    </a:lnR>
                    <a:lnT>
                      <a:noFill/>
                    </a:lnT>
                    <a:lnB>
                      <a:noFill/>
                    </a:lnB>
                  </a:tcPr>
                </a:tc>
                <a:tc>
                  <a:txBody>
                    <a:bodyPr/>
                    <a:lstStyle/>
                    <a:p>
                      <a:r>
                        <a:rPr lang="en-US" sz="1800"/>
                        <a:t>Instruction fetch</a:t>
                      </a:r>
                    </a:p>
                  </a:txBody>
                  <a:tcPr anchor="ctr">
                    <a:lnL>
                      <a:noFill/>
                    </a:lnL>
                    <a:lnR>
                      <a:noFill/>
                    </a:lnR>
                    <a:lnT>
                      <a:noFill/>
                    </a:lnT>
                    <a:lnB>
                      <a:noFill/>
                    </a:lnB>
                  </a:tcPr>
                </a:tc>
                <a:tc>
                  <a:txBody>
                    <a:bodyPr/>
                    <a:lstStyle/>
                    <a:p>
                      <a:r>
                        <a:rPr lang="en-US" sz="1800"/>
                        <a:t> </a:t>
                      </a:r>
                    </a:p>
                  </a:txBody>
                  <a:tcPr anchor="ctr">
                    <a:lnL>
                      <a:noFill/>
                    </a:lnL>
                    <a:lnR>
                      <a:noFill/>
                    </a:lnR>
                    <a:lnT>
                      <a:noFill/>
                    </a:lnT>
                    <a:lnB>
                      <a:noFill/>
                    </a:lnB>
                  </a:tcPr>
                </a:tc>
                <a:tc>
                  <a:txBody>
                    <a:bodyPr/>
                    <a:lstStyle/>
                    <a:p>
                      <a:r>
                        <a:rPr lang="en-US" sz="1800"/>
                        <a:t> </a:t>
                      </a:r>
                    </a:p>
                  </a:txBody>
                  <a:tcPr anchor="ctr">
                    <a:lnL>
                      <a:noFill/>
                    </a:lnL>
                    <a:lnR>
                      <a:noFill/>
                    </a:lnR>
                    <a:lnT>
                      <a:noFill/>
                    </a:lnT>
                    <a:lnB>
                      <a:noFill/>
                    </a:lnB>
                  </a:tcPr>
                </a:tc>
                <a:tc>
                  <a:txBody>
                    <a:bodyPr/>
                    <a:lstStyle/>
                    <a:p>
                      <a:r>
                        <a:rPr lang="en-US" sz="1800"/>
                        <a:t> </a:t>
                      </a:r>
                    </a:p>
                  </a:txBody>
                  <a:tcPr anchor="ctr">
                    <a:lnL>
                      <a:noFill/>
                    </a:lnL>
                    <a:lnR>
                      <a:noFill/>
                    </a:lnR>
                    <a:lnT>
                      <a:noFill/>
                    </a:lnT>
                    <a:lnB>
                      <a:noFill/>
                    </a:lnB>
                  </a:tcPr>
                </a:tc>
                <a:tc>
                  <a:txBody>
                    <a:bodyPr/>
                    <a:lstStyle/>
                    <a:p>
                      <a:r>
                        <a:rPr lang="en-US" sz="1800" dirty="0"/>
                        <a:t> </a:t>
                      </a:r>
                    </a:p>
                  </a:txBody>
                  <a:tcPr anchor="ctr">
                    <a:lnL>
                      <a:noFill/>
                    </a:lnL>
                    <a:lnR>
                      <a:noFill/>
                    </a:lnR>
                    <a:lnT>
                      <a:noFill/>
                    </a:lnT>
                    <a:lnB>
                      <a:noFill/>
                    </a:lnB>
                  </a:tcPr>
                </a:tc>
              </a:tr>
            </a:tbl>
          </a:graphicData>
        </a:graphic>
      </p:graphicFrame>
    </p:spTree>
    <p:extLst>
      <p:ext uri="{BB962C8B-B14F-4D97-AF65-F5344CB8AC3E}">
        <p14:creationId xmlns:p14="http://schemas.microsoft.com/office/powerpoint/2010/main" val="5078477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14</a:t>
            </a:r>
            <a:endParaRPr lang="en-US" dirty="0"/>
          </a:p>
        </p:txBody>
      </p:sp>
      <p:sp>
        <p:nvSpPr>
          <p:cNvPr id="3" name="Content Placeholder 2"/>
          <p:cNvSpPr>
            <a:spLocks noGrp="1"/>
          </p:cNvSpPr>
          <p:nvPr>
            <p:ph idx="1"/>
          </p:nvPr>
        </p:nvSpPr>
        <p:spPr>
          <a:xfrm>
            <a:off x="150812" y="1600201"/>
            <a:ext cx="11810999" cy="685799"/>
          </a:xfrm>
        </p:spPr>
        <p:txBody>
          <a:bodyPr>
            <a:normAutofit fontScale="70000" lnSpcReduction="20000"/>
          </a:bodyPr>
          <a:lstStyle/>
          <a:p>
            <a:r>
              <a:rPr lang="en-US" dirty="0"/>
              <a:t>Using these critical paths, we can compute the required length for each instruction class</a:t>
            </a:r>
            <a:r>
              <a:rPr lang="en-US" dirty="0" smtClean="0"/>
              <a:t>:</a:t>
            </a:r>
            <a:endParaRPr lang="en-US"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53</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2185316340"/>
              </p:ext>
            </p:extLst>
          </p:nvPr>
        </p:nvGraphicFramePr>
        <p:xfrm>
          <a:off x="455612" y="2209800"/>
          <a:ext cx="10969623" cy="2468880"/>
        </p:xfrm>
        <a:graphic>
          <a:graphicData uri="http://schemas.openxmlformats.org/drawingml/2006/table">
            <a:tbl>
              <a:tblPr/>
              <a:tblGrid>
                <a:gridCol w="1567089"/>
                <a:gridCol w="1567089"/>
                <a:gridCol w="1567089"/>
                <a:gridCol w="1567089"/>
                <a:gridCol w="1567089"/>
                <a:gridCol w="1567089"/>
                <a:gridCol w="1567089"/>
              </a:tblGrid>
              <a:tr h="0">
                <a:tc>
                  <a:txBody>
                    <a:bodyPr/>
                    <a:lstStyle/>
                    <a:p>
                      <a:r>
                        <a:rPr lang="en-US"/>
                        <a:t>Instruction </a:t>
                      </a:r>
                      <a:br>
                        <a:rPr lang="en-US"/>
                      </a:br>
                      <a:r>
                        <a:rPr lang="en-US"/>
                        <a:t>class</a:t>
                      </a:r>
                    </a:p>
                  </a:txBody>
                  <a:tcPr anchor="ctr">
                    <a:lnL>
                      <a:noFill/>
                    </a:lnL>
                    <a:lnR>
                      <a:noFill/>
                    </a:lnR>
                    <a:lnT>
                      <a:noFill/>
                    </a:lnT>
                    <a:lnB>
                      <a:noFill/>
                    </a:lnB>
                    <a:solidFill>
                      <a:srgbClr val="008000"/>
                    </a:solidFill>
                  </a:tcPr>
                </a:tc>
                <a:tc>
                  <a:txBody>
                    <a:bodyPr/>
                    <a:lstStyle/>
                    <a:p>
                      <a:r>
                        <a:rPr lang="en-US"/>
                        <a:t>Instruction </a:t>
                      </a:r>
                      <a:br>
                        <a:rPr lang="en-US"/>
                      </a:br>
                      <a:r>
                        <a:rPr lang="en-US"/>
                        <a:t>memory</a:t>
                      </a:r>
                    </a:p>
                  </a:txBody>
                  <a:tcPr anchor="ctr">
                    <a:lnL>
                      <a:noFill/>
                    </a:lnL>
                    <a:lnR>
                      <a:noFill/>
                    </a:lnR>
                    <a:lnT>
                      <a:noFill/>
                    </a:lnT>
                    <a:lnB>
                      <a:noFill/>
                    </a:lnB>
                    <a:solidFill>
                      <a:srgbClr val="008000"/>
                    </a:solidFill>
                  </a:tcPr>
                </a:tc>
                <a:tc>
                  <a:txBody>
                    <a:bodyPr/>
                    <a:lstStyle/>
                    <a:p>
                      <a:r>
                        <a:rPr lang="en-US"/>
                        <a:t>Register </a:t>
                      </a:r>
                      <a:br>
                        <a:rPr lang="en-US"/>
                      </a:br>
                      <a:r>
                        <a:rPr lang="en-US"/>
                        <a:t>read</a:t>
                      </a:r>
                    </a:p>
                  </a:txBody>
                  <a:tcPr anchor="ctr">
                    <a:lnL>
                      <a:noFill/>
                    </a:lnL>
                    <a:lnR>
                      <a:noFill/>
                    </a:lnR>
                    <a:lnT>
                      <a:noFill/>
                    </a:lnT>
                    <a:lnB>
                      <a:noFill/>
                    </a:lnB>
                    <a:solidFill>
                      <a:srgbClr val="008000"/>
                    </a:solidFill>
                  </a:tcPr>
                </a:tc>
                <a:tc>
                  <a:txBody>
                    <a:bodyPr/>
                    <a:lstStyle/>
                    <a:p>
                      <a:r>
                        <a:rPr lang="en-US"/>
                        <a:t>ALU </a:t>
                      </a:r>
                      <a:br>
                        <a:rPr lang="en-US"/>
                      </a:br>
                      <a:r>
                        <a:rPr lang="en-US"/>
                        <a:t>operation</a:t>
                      </a:r>
                    </a:p>
                  </a:txBody>
                  <a:tcPr anchor="ctr">
                    <a:lnL>
                      <a:noFill/>
                    </a:lnL>
                    <a:lnR>
                      <a:noFill/>
                    </a:lnR>
                    <a:lnT>
                      <a:noFill/>
                    </a:lnT>
                    <a:lnB>
                      <a:noFill/>
                    </a:lnB>
                    <a:solidFill>
                      <a:srgbClr val="008000"/>
                    </a:solidFill>
                  </a:tcPr>
                </a:tc>
                <a:tc>
                  <a:txBody>
                    <a:bodyPr/>
                    <a:lstStyle/>
                    <a:p>
                      <a:r>
                        <a:rPr lang="en-US"/>
                        <a:t>Data </a:t>
                      </a:r>
                      <a:br>
                        <a:rPr lang="en-US"/>
                      </a:br>
                      <a:r>
                        <a:rPr lang="en-US"/>
                        <a:t>memory</a:t>
                      </a:r>
                    </a:p>
                  </a:txBody>
                  <a:tcPr anchor="ctr">
                    <a:lnL>
                      <a:noFill/>
                    </a:lnL>
                    <a:lnR>
                      <a:noFill/>
                    </a:lnR>
                    <a:lnT>
                      <a:noFill/>
                    </a:lnT>
                    <a:lnB>
                      <a:noFill/>
                    </a:lnB>
                    <a:solidFill>
                      <a:srgbClr val="008000"/>
                    </a:solidFill>
                  </a:tcPr>
                </a:tc>
                <a:tc>
                  <a:txBody>
                    <a:bodyPr/>
                    <a:lstStyle/>
                    <a:p>
                      <a:r>
                        <a:rPr lang="en-US"/>
                        <a:t>Register </a:t>
                      </a:r>
                      <a:br>
                        <a:rPr lang="en-US"/>
                      </a:br>
                      <a:r>
                        <a:rPr lang="en-US"/>
                        <a:t>write</a:t>
                      </a:r>
                    </a:p>
                  </a:txBody>
                  <a:tcPr anchor="ctr">
                    <a:lnL>
                      <a:noFill/>
                    </a:lnL>
                    <a:lnR>
                      <a:noFill/>
                    </a:lnR>
                    <a:lnT>
                      <a:noFill/>
                    </a:lnT>
                    <a:lnB>
                      <a:noFill/>
                    </a:lnB>
                    <a:solidFill>
                      <a:srgbClr val="008000"/>
                    </a:solidFill>
                  </a:tcPr>
                </a:tc>
                <a:tc>
                  <a:txBody>
                    <a:bodyPr/>
                    <a:lstStyle/>
                    <a:p>
                      <a:r>
                        <a:rPr lang="en-US"/>
                        <a:t/>
                      </a:r>
                      <a:br>
                        <a:rPr lang="en-US"/>
                      </a:br>
                      <a:r>
                        <a:rPr lang="en-US"/>
                        <a:t>  Total  </a:t>
                      </a:r>
                    </a:p>
                  </a:txBody>
                  <a:tcPr anchor="ctr">
                    <a:lnL>
                      <a:noFill/>
                    </a:lnL>
                    <a:lnR>
                      <a:noFill/>
                    </a:lnR>
                    <a:lnT>
                      <a:noFill/>
                    </a:lnT>
                    <a:lnB>
                      <a:noFill/>
                    </a:lnB>
                    <a:solidFill>
                      <a:srgbClr val="008000"/>
                    </a:solidFill>
                  </a:tcPr>
                </a:tc>
              </a:tr>
              <a:tr h="0">
                <a:tc>
                  <a:txBody>
                    <a:bodyPr/>
                    <a:lstStyle/>
                    <a:p>
                      <a:r>
                        <a:rPr lang="en-US"/>
                        <a:t>R-type</a:t>
                      </a:r>
                    </a:p>
                  </a:txBody>
                  <a:tcPr anchor="ctr">
                    <a:lnL>
                      <a:noFill/>
                    </a:lnL>
                    <a:lnR>
                      <a:noFill/>
                    </a:lnR>
                    <a:lnT>
                      <a:noFill/>
                    </a:lnT>
                    <a:lnB>
                      <a:noFill/>
                    </a:lnB>
                  </a:tcPr>
                </a:tc>
                <a:tc>
                  <a:txBody>
                    <a:bodyPr/>
                    <a:lstStyle/>
                    <a:p>
                      <a:pPr algn="ctr"/>
                      <a:r>
                        <a:rPr lang="en-US"/>
                        <a:t>200</a:t>
                      </a:r>
                    </a:p>
                  </a:txBody>
                  <a:tcPr anchor="ctr">
                    <a:lnL>
                      <a:noFill/>
                    </a:lnL>
                    <a:lnR>
                      <a:noFill/>
                    </a:lnR>
                    <a:lnT>
                      <a:noFill/>
                    </a:lnT>
                    <a:lnB>
                      <a:noFill/>
                    </a:lnB>
                  </a:tcPr>
                </a:tc>
                <a:tc>
                  <a:txBody>
                    <a:bodyPr/>
                    <a:lstStyle/>
                    <a:p>
                      <a:pPr algn="ctr"/>
                      <a:r>
                        <a:rPr lang="en-US"/>
                        <a:t>50</a:t>
                      </a:r>
                    </a:p>
                  </a:txBody>
                  <a:tcPr anchor="ctr">
                    <a:lnL>
                      <a:noFill/>
                    </a:lnL>
                    <a:lnR>
                      <a:noFill/>
                    </a:lnR>
                    <a:lnT>
                      <a:noFill/>
                    </a:lnT>
                    <a:lnB>
                      <a:noFill/>
                    </a:lnB>
                  </a:tcPr>
                </a:tc>
                <a:tc>
                  <a:txBody>
                    <a:bodyPr/>
                    <a:lstStyle/>
                    <a:p>
                      <a:pPr algn="ctr"/>
                      <a:r>
                        <a:rPr lang="en-US"/>
                        <a:t>100</a:t>
                      </a:r>
                    </a:p>
                  </a:txBody>
                  <a:tcPr anchor="ctr">
                    <a:lnL>
                      <a:noFill/>
                    </a:lnL>
                    <a:lnR>
                      <a:noFill/>
                    </a:lnR>
                    <a:lnT>
                      <a:noFill/>
                    </a:lnT>
                    <a:lnB>
                      <a:noFill/>
                    </a:lnB>
                  </a:tcPr>
                </a:tc>
                <a:tc>
                  <a:txBody>
                    <a:bodyPr/>
                    <a:lstStyle/>
                    <a:p>
                      <a:pPr algn="ctr"/>
                      <a:r>
                        <a:rPr lang="en-US"/>
                        <a:t>0</a:t>
                      </a:r>
                    </a:p>
                  </a:txBody>
                  <a:tcPr anchor="ctr">
                    <a:lnL>
                      <a:noFill/>
                    </a:lnL>
                    <a:lnR>
                      <a:noFill/>
                    </a:lnR>
                    <a:lnT>
                      <a:noFill/>
                    </a:lnT>
                    <a:lnB>
                      <a:noFill/>
                    </a:lnB>
                  </a:tcPr>
                </a:tc>
                <a:tc>
                  <a:txBody>
                    <a:bodyPr/>
                    <a:lstStyle/>
                    <a:p>
                      <a:pPr algn="ctr"/>
                      <a:r>
                        <a:rPr lang="en-US"/>
                        <a:t>50</a:t>
                      </a:r>
                    </a:p>
                  </a:txBody>
                  <a:tcPr anchor="ctr">
                    <a:lnL>
                      <a:noFill/>
                    </a:lnL>
                    <a:lnR>
                      <a:noFill/>
                    </a:lnR>
                    <a:lnT>
                      <a:noFill/>
                    </a:lnT>
                    <a:lnB>
                      <a:noFill/>
                    </a:lnB>
                  </a:tcPr>
                </a:tc>
                <a:tc>
                  <a:txBody>
                    <a:bodyPr/>
                    <a:lstStyle/>
                    <a:p>
                      <a:pPr algn="ctr"/>
                      <a:r>
                        <a:rPr lang="en-US"/>
                        <a:t>400 ps</a:t>
                      </a:r>
                    </a:p>
                  </a:txBody>
                  <a:tcPr anchor="ctr">
                    <a:lnL>
                      <a:noFill/>
                    </a:lnL>
                    <a:lnR>
                      <a:noFill/>
                    </a:lnR>
                    <a:lnT>
                      <a:noFill/>
                    </a:lnT>
                    <a:lnB>
                      <a:noFill/>
                    </a:lnB>
                  </a:tcPr>
                </a:tc>
              </a:tr>
              <a:tr h="0">
                <a:tc>
                  <a:txBody>
                    <a:bodyPr/>
                    <a:lstStyle/>
                    <a:p>
                      <a:r>
                        <a:rPr lang="en-US"/>
                        <a:t>Load word</a:t>
                      </a:r>
                    </a:p>
                  </a:txBody>
                  <a:tcPr anchor="ctr">
                    <a:lnL>
                      <a:noFill/>
                    </a:lnL>
                    <a:lnR>
                      <a:noFill/>
                    </a:lnR>
                    <a:lnT>
                      <a:noFill/>
                    </a:lnT>
                    <a:lnB>
                      <a:noFill/>
                    </a:lnB>
                  </a:tcPr>
                </a:tc>
                <a:tc>
                  <a:txBody>
                    <a:bodyPr/>
                    <a:lstStyle/>
                    <a:p>
                      <a:pPr algn="ctr"/>
                      <a:r>
                        <a:rPr lang="en-US"/>
                        <a:t>200</a:t>
                      </a:r>
                    </a:p>
                  </a:txBody>
                  <a:tcPr anchor="ctr">
                    <a:lnL>
                      <a:noFill/>
                    </a:lnL>
                    <a:lnR>
                      <a:noFill/>
                    </a:lnR>
                    <a:lnT>
                      <a:noFill/>
                    </a:lnT>
                    <a:lnB>
                      <a:noFill/>
                    </a:lnB>
                  </a:tcPr>
                </a:tc>
                <a:tc>
                  <a:txBody>
                    <a:bodyPr/>
                    <a:lstStyle/>
                    <a:p>
                      <a:pPr algn="ctr"/>
                      <a:r>
                        <a:rPr lang="en-US"/>
                        <a:t>50</a:t>
                      </a:r>
                    </a:p>
                  </a:txBody>
                  <a:tcPr anchor="ctr">
                    <a:lnL>
                      <a:noFill/>
                    </a:lnL>
                    <a:lnR>
                      <a:noFill/>
                    </a:lnR>
                    <a:lnT>
                      <a:noFill/>
                    </a:lnT>
                    <a:lnB>
                      <a:noFill/>
                    </a:lnB>
                  </a:tcPr>
                </a:tc>
                <a:tc>
                  <a:txBody>
                    <a:bodyPr/>
                    <a:lstStyle/>
                    <a:p>
                      <a:pPr algn="ctr"/>
                      <a:r>
                        <a:rPr lang="en-US"/>
                        <a:t>100</a:t>
                      </a:r>
                    </a:p>
                  </a:txBody>
                  <a:tcPr anchor="ctr">
                    <a:lnL>
                      <a:noFill/>
                    </a:lnL>
                    <a:lnR>
                      <a:noFill/>
                    </a:lnR>
                    <a:lnT>
                      <a:noFill/>
                    </a:lnT>
                    <a:lnB>
                      <a:noFill/>
                    </a:lnB>
                  </a:tcPr>
                </a:tc>
                <a:tc>
                  <a:txBody>
                    <a:bodyPr/>
                    <a:lstStyle/>
                    <a:p>
                      <a:pPr algn="ctr"/>
                      <a:r>
                        <a:rPr lang="en-US"/>
                        <a:t>200</a:t>
                      </a:r>
                    </a:p>
                  </a:txBody>
                  <a:tcPr anchor="ctr">
                    <a:lnL>
                      <a:noFill/>
                    </a:lnL>
                    <a:lnR>
                      <a:noFill/>
                    </a:lnR>
                    <a:lnT>
                      <a:noFill/>
                    </a:lnT>
                    <a:lnB>
                      <a:noFill/>
                    </a:lnB>
                  </a:tcPr>
                </a:tc>
                <a:tc>
                  <a:txBody>
                    <a:bodyPr/>
                    <a:lstStyle/>
                    <a:p>
                      <a:pPr algn="ctr"/>
                      <a:r>
                        <a:rPr lang="en-US"/>
                        <a:t>50</a:t>
                      </a:r>
                    </a:p>
                  </a:txBody>
                  <a:tcPr anchor="ctr">
                    <a:lnL>
                      <a:noFill/>
                    </a:lnL>
                    <a:lnR>
                      <a:noFill/>
                    </a:lnR>
                    <a:lnT>
                      <a:noFill/>
                    </a:lnT>
                    <a:lnB>
                      <a:noFill/>
                    </a:lnB>
                  </a:tcPr>
                </a:tc>
                <a:tc>
                  <a:txBody>
                    <a:bodyPr/>
                    <a:lstStyle/>
                    <a:p>
                      <a:pPr algn="ctr"/>
                      <a:r>
                        <a:rPr lang="en-US"/>
                        <a:t>600 ps</a:t>
                      </a:r>
                    </a:p>
                  </a:txBody>
                  <a:tcPr anchor="ctr">
                    <a:lnL>
                      <a:noFill/>
                    </a:lnL>
                    <a:lnR>
                      <a:noFill/>
                    </a:lnR>
                    <a:lnT>
                      <a:noFill/>
                    </a:lnT>
                    <a:lnB>
                      <a:noFill/>
                    </a:lnB>
                  </a:tcPr>
                </a:tc>
              </a:tr>
              <a:tr h="0">
                <a:tc>
                  <a:txBody>
                    <a:bodyPr/>
                    <a:lstStyle/>
                    <a:p>
                      <a:r>
                        <a:rPr lang="en-US"/>
                        <a:t>Store word</a:t>
                      </a:r>
                    </a:p>
                  </a:txBody>
                  <a:tcPr anchor="ctr">
                    <a:lnL>
                      <a:noFill/>
                    </a:lnL>
                    <a:lnR>
                      <a:noFill/>
                    </a:lnR>
                    <a:lnT>
                      <a:noFill/>
                    </a:lnT>
                    <a:lnB>
                      <a:noFill/>
                    </a:lnB>
                  </a:tcPr>
                </a:tc>
                <a:tc>
                  <a:txBody>
                    <a:bodyPr/>
                    <a:lstStyle/>
                    <a:p>
                      <a:pPr algn="ctr"/>
                      <a:r>
                        <a:rPr lang="en-US"/>
                        <a:t>200</a:t>
                      </a:r>
                    </a:p>
                  </a:txBody>
                  <a:tcPr anchor="ctr">
                    <a:lnL>
                      <a:noFill/>
                    </a:lnL>
                    <a:lnR>
                      <a:noFill/>
                    </a:lnR>
                    <a:lnT>
                      <a:noFill/>
                    </a:lnT>
                    <a:lnB>
                      <a:noFill/>
                    </a:lnB>
                  </a:tcPr>
                </a:tc>
                <a:tc>
                  <a:txBody>
                    <a:bodyPr/>
                    <a:lstStyle/>
                    <a:p>
                      <a:pPr algn="ctr"/>
                      <a:r>
                        <a:rPr lang="en-US"/>
                        <a:t>50</a:t>
                      </a:r>
                    </a:p>
                  </a:txBody>
                  <a:tcPr anchor="ctr">
                    <a:lnL>
                      <a:noFill/>
                    </a:lnL>
                    <a:lnR>
                      <a:noFill/>
                    </a:lnR>
                    <a:lnT>
                      <a:noFill/>
                    </a:lnT>
                    <a:lnB>
                      <a:noFill/>
                    </a:lnB>
                  </a:tcPr>
                </a:tc>
                <a:tc>
                  <a:txBody>
                    <a:bodyPr/>
                    <a:lstStyle/>
                    <a:p>
                      <a:pPr algn="ctr"/>
                      <a:r>
                        <a:rPr lang="en-US"/>
                        <a:t>100</a:t>
                      </a:r>
                    </a:p>
                  </a:txBody>
                  <a:tcPr anchor="ctr">
                    <a:lnL>
                      <a:noFill/>
                    </a:lnL>
                    <a:lnR>
                      <a:noFill/>
                    </a:lnR>
                    <a:lnT>
                      <a:noFill/>
                    </a:lnT>
                    <a:lnB>
                      <a:noFill/>
                    </a:lnB>
                  </a:tcPr>
                </a:tc>
                <a:tc>
                  <a:txBody>
                    <a:bodyPr/>
                    <a:lstStyle/>
                    <a:p>
                      <a:pPr algn="ctr"/>
                      <a:r>
                        <a:rPr lang="en-US"/>
                        <a:t>200</a:t>
                      </a:r>
                    </a:p>
                  </a:txBody>
                  <a:tcPr anchor="ctr">
                    <a:lnL>
                      <a:noFill/>
                    </a:lnL>
                    <a:lnR>
                      <a:noFill/>
                    </a:lnR>
                    <a:lnT>
                      <a:noFill/>
                    </a:lnT>
                    <a:lnB>
                      <a:noFill/>
                    </a:lnB>
                  </a:tcPr>
                </a:tc>
                <a:tc>
                  <a:txBody>
                    <a:bodyPr/>
                    <a:lstStyle/>
                    <a:p>
                      <a:pPr algn="ctr"/>
                      <a:r>
                        <a:rPr lang="en-US"/>
                        <a:t> </a:t>
                      </a:r>
                    </a:p>
                  </a:txBody>
                  <a:tcPr anchor="ctr">
                    <a:lnL>
                      <a:noFill/>
                    </a:lnL>
                    <a:lnR>
                      <a:noFill/>
                    </a:lnR>
                    <a:lnT>
                      <a:noFill/>
                    </a:lnT>
                    <a:lnB>
                      <a:noFill/>
                    </a:lnB>
                  </a:tcPr>
                </a:tc>
                <a:tc>
                  <a:txBody>
                    <a:bodyPr/>
                    <a:lstStyle/>
                    <a:p>
                      <a:pPr algn="ctr"/>
                      <a:r>
                        <a:rPr lang="en-US"/>
                        <a:t>550 ps</a:t>
                      </a:r>
                    </a:p>
                  </a:txBody>
                  <a:tcPr anchor="ctr">
                    <a:lnL>
                      <a:noFill/>
                    </a:lnL>
                    <a:lnR>
                      <a:noFill/>
                    </a:lnR>
                    <a:lnT>
                      <a:noFill/>
                    </a:lnT>
                    <a:lnB>
                      <a:noFill/>
                    </a:lnB>
                  </a:tcPr>
                </a:tc>
              </a:tr>
              <a:tr h="0">
                <a:tc>
                  <a:txBody>
                    <a:bodyPr/>
                    <a:lstStyle/>
                    <a:p>
                      <a:r>
                        <a:rPr lang="en-US"/>
                        <a:t>Branch</a:t>
                      </a:r>
                    </a:p>
                  </a:txBody>
                  <a:tcPr anchor="ctr">
                    <a:lnL>
                      <a:noFill/>
                    </a:lnL>
                    <a:lnR>
                      <a:noFill/>
                    </a:lnR>
                    <a:lnT>
                      <a:noFill/>
                    </a:lnT>
                    <a:lnB>
                      <a:noFill/>
                    </a:lnB>
                  </a:tcPr>
                </a:tc>
                <a:tc>
                  <a:txBody>
                    <a:bodyPr/>
                    <a:lstStyle/>
                    <a:p>
                      <a:pPr algn="ctr"/>
                      <a:r>
                        <a:rPr lang="en-US"/>
                        <a:t>200</a:t>
                      </a:r>
                    </a:p>
                  </a:txBody>
                  <a:tcPr anchor="ctr">
                    <a:lnL>
                      <a:noFill/>
                    </a:lnL>
                    <a:lnR>
                      <a:noFill/>
                    </a:lnR>
                    <a:lnT>
                      <a:noFill/>
                    </a:lnT>
                    <a:lnB>
                      <a:noFill/>
                    </a:lnB>
                  </a:tcPr>
                </a:tc>
                <a:tc>
                  <a:txBody>
                    <a:bodyPr/>
                    <a:lstStyle/>
                    <a:p>
                      <a:pPr algn="ctr"/>
                      <a:r>
                        <a:rPr lang="en-US"/>
                        <a:t>50</a:t>
                      </a:r>
                    </a:p>
                  </a:txBody>
                  <a:tcPr anchor="ctr">
                    <a:lnL>
                      <a:noFill/>
                    </a:lnL>
                    <a:lnR>
                      <a:noFill/>
                    </a:lnR>
                    <a:lnT>
                      <a:noFill/>
                    </a:lnT>
                    <a:lnB>
                      <a:noFill/>
                    </a:lnB>
                  </a:tcPr>
                </a:tc>
                <a:tc>
                  <a:txBody>
                    <a:bodyPr/>
                    <a:lstStyle/>
                    <a:p>
                      <a:pPr algn="ctr"/>
                      <a:r>
                        <a:rPr lang="en-US"/>
                        <a:t>100</a:t>
                      </a:r>
                    </a:p>
                  </a:txBody>
                  <a:tcPr anchor="ctr">
                    <a:lnL>
                      <a:noFill/>
                    </a:lnL>
                    <a:lnR>
                      <a:noFill/>
                    </a:lnR>
                    <a:lnT>
                      <a:noFill/>
                    </a:lnT>
                    <a:lnB>
                      <a:noFill/>
                    </a:lnB>
                  </a:tcPr>
                </a:tc>
                <a:tc>
                  <a:txBody>
                    <a:bodyPr/>
                    <a:lstStyle/>
                    <a:p>
                      <a:pPr algn="ctr"/>
                      <a:r>
                        <a:rPr lang="en-US"/>
                        <a:t>0</a:t>
                      </a:r>
                    </a:p>
                  </a:txBody>
                  <a:tcPr anchor="ctr">
                    <a:lnL>
                      <a:noFill/>
                    </a:lnL>
                    <a:lnR>
                      <a:noFill/>
                    </a:lnR>
                    <a:lnT>
                      <a:noFill/>
                    </a:lnT>
                    <a:lnB>
                      <a:noFill/>
                    </a:lnB>
                  </a:tcPr>
                </a:tc>
                <a:tc>
                  <a:txBody>
                    <a:bodyPr/>
                    <a:lstStyle/>
                    <a:p>
                      <a:pPr algn="ctr"/>
                      <a:r>
                        <a:rPr lang="en-US"/>
                        <a:t> </a:t>
                      </a:r>
                    </a:p>
                  </a:txBody>
                  <a:tcPr anchor="ctr">
                    <a:lnL>
                      <a:noFill/>
                    </a:lnL>
                    <a:lnR>
                      <a:noFill/>
                    </a:lnR>
                    <a:lnT>
                      <a:noFill/>
                    </a:lnT>
                    <a:lnB>
                      <a:noFill/>
                    </a:lnB>
                  </a:tcPr>
                </a:tc>
                <a:tc>
                  <a:txBody>
                    <a:bodyPr/>
                    <a:lstStyle/>
                    <a:p>
                      <a:pPr algn="ctr"/>
                      <a:r>
                        <a:rPr lang="en-US"/>
                        <a:t>350 ps</a:t>
                      </a:r>
                    </a:p>
                  </a:txBody>
                  <a:tcPr anchor="ctr">
                    <a:lnL>
                      <a:noFill/>
                    </a:lnL>
                    <a:lnR>
                      <a:noFill/>
                    </a:lnR>
                    <a:lnT>
                      <a:noFill/>
                    </a:lnT>
                    <a:lnB>
                      <a:noFill/>
                    </a:lnB>
                  </a:tcPr>
                </a:tc>
              </a:tr>
              <a:tr h="0">
                <a:tc>
                  <a:txBody>
                    <a:bodyPr/>
                    <a:lstStyle/>
                    <a:p>
                      <a:r>
                        <a:rPr lang="en-US"/>
                        <a:t>Jump</a:t>
                      </a:r>
                    </a:p>
                  </a:txBody>
                  <a:tcPr anchor="ctr">
                    <a:lnL>
                      <a:noFill/>
                    </a:lnL>
                    <a:lnR>
                      <a:noFill/>
                    </a:lnR>
                    <a:lnT>
                      <a:noFill/>
                    </a:lnT>
                    <a:lnB>
                      <a:noFill/>
                    </a:lnB>
                  </a:tcPr>
                </a:tc>
                <a:tc>
                  <a:txBody>
                    <a:bodyPr/>
                    <a:lstStyle/>
                    <a:p>
                      <a:pPr algn="ctr"/>
                      <a:r>
                        <a:rPr lang="en-US"/>
                        <a:t>200</a:t>
                      </a:r>
                    </a:p>
                  </a:txBody>
                  <a:tcPr anchor="ctr">
                    <a:lnL>
                      <a:noFill/>
                    </a:lnL>
                    <a:lnR>
                      <a:noFill/>
                    </a:lnR>
                    <a:lnT>
                      <a:noFill/>
                    </a:lnT>
                    <a:lnB>
                      <a:noFill/>
                    </a:lnB>
                  </a:tcPr>
                </a:tc>
                <a:tc>
                  <a:txBody>
                    <a:bodyPr/>
                    <a:lstStyle/>
                    <a:p>
                      <a:pPr algn="ctr"/>
                      <a:r>
                        <a:rPr lang="en-US"/>
                        <a:t> </a:t>
                      </a:r>
                    </a:p>
                  </a:txBody>
                  <a:tcPr anchor="ctr">
                    <a:lnL>
                      <a:noFill/>
                    </a:lnL>
                    <a:lnR>
                      <a:noFill/>
                    </a:lnR>
                    <a:lnT>
                      <a:noFill/>
                    </a:lnT>
                    <a:lnB>
                      <a:noFill/>
                    </a:lnB>
                  </a:tcPr>
                </a:tc>
                <a:tc>
                  <a:txBody>
                    <a:bodyPr/>
                    <a:lstStyle/>
                    <a:p>
                      <a:pPr algn="ctr"/>
                      <a:r>
                        <a:rPr lang="en-US"/>
                        <a:t> </a:t>
                      </a:r>
                    </a:p>
                  </a:txBody>
                  <a:tcPr anchor="ctr">
                    <a:lnL>
                      <a:noFill/>
                    </a:lnL>
                    <a:lnR>
                      <a:noFill/>
                    </a:lnR>
                    <a:lnT>
                      <a:noFill/>
                    </a:lnT>
                    <a:lnB>
                      <a:noFill/>
                    </a:lnB>
                  </a:tcPr>
                </a:tc>
                <a:tc>
                  <a:txBody>
                    <a:bodyPr/>
                    <a:lstStyle/>
                    <a:p>
                      <a:pPr algn="ctr"/>
                      <a:r>
                        <a:rPr lang="en-US"/>
                        <a:t> </a:t>
                      </a:r>
                    </a:p>
                  </a:txBody>
                  <a:tcPr anchor="ctr">
                    <a:lnL>
                      <a:noFill/>
                    </a:lnL>
                    <a:lnR>
                      <a:noFill/>
                    </a:lnR>
                    <a:lnT>
                      <a:noFill/>
                    </a:lnT>
                    <a:lnB>
                      <a:noFill/>
                    </a:lnB>
                  </a:tcPr>
                </a:tc>
                <a:tc>
                  <a:txBody>
                    <a:bodyPr/>
                    <a:lstStyle/>
                    <a:p>
                      <a:pPr algn="ctr"/>
                      <a:r>
                        <a:rPr lang="en-US"/>
                        <a:t> </a:t>
                      </a:r>
                    </a:p>
                  </a:txBody>
                  <a:tcPr anchor="ctr">
                    <a:lnL>
                      <a:noFill/>
                    </a:lnL>
                    <a:lnR>
                      <a:noFill/>
                    </a:lnR>
                    <a:lnT>
                      <a:noFill/>
                    </a:lnT>
                    <a:lnB>
                      <a:noFill/>
                    </a:lnB>
                  </a:tcPr>
                </a:tc>
                <a:tc>
                  <a:txBody>
                    <a:bodyPr/>
                    <a:lstStyle/>
                    <a:p>
                      <a:pPr algn="ctr"/>
                      <a:r>
                        <a:rPr lang="en-US" dirty="0"/>
                        <a:t>200 </a:t>
                      </a:r>
                      <a:r>
                        <a:rPr lang="en-US" dirty="0" err="1"/>
                        <a:t>ps</a:t>
                      </a:r>
                      <a:endParaRPr lang="en-US" dirty="0"/>
                    </a:p>
                  </a:txBody>
                  <a:tcPr anchor="ctr">
                    <a:lnL>
                      <a:noFill/>
                    </a:lnL>
                    <a:lnR>
                      <a:noFill/>
                    </a:lnR>
                    <a:lnT>
                      <a:noFill/>
                    </a:lnT>
                    <a:lnB>
                      <a:noFill/>
                    </a:lnB>
                  </a:tcPr>
                </a:tc>
              </a:tr>
            </a:tbl>
          </a:graphicData>
        </a:graphic>
      </p:graphicFrame>
      <p:sp>
        <p:nvSpPr>
          <p:cNvPr id="8" name="Content Placeholder 2"/>
          <p:cNvSpPr txBox="1">
            <a:spLocks/>
          </p:cNvSpPr>
          <p:nvPr/>
        </p:nvSpPr>
        <p:spPr>
          <a:xfrm>
            <a:off x="150812" y="4876800"/>
            <a:ext cx="11810999" cy="1447800"/>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clock cycle for a machine with a single clock for all instructions will be determined by the longest instruction, which is 600 </a:t>
            </a:r>
            <a:r>
              <a:rPr lang="en-US" dirty="0" err="1" smtClean="0"/>
              <a:t>ps</a:t>
            </a:r>
            <a:endParaRPr lang="en-US" dirty="0"/>
          </a:p>
          <a:p>
            <a:r>
              <a:rPr lang="en-US" dirty="0"/>
              <a:t>Thus, the average time per instruction with a variable clock is</a:t>
            </a:r>
          </a:p>
          <a:p>
            <a:r>
              <a:rPr lang="en-US" dirty="0"/>
              <a:t>CPU clock cycle = 600 × 25% + 550 × 10% + 400 × 45% + 350 × 15% + 200 × 5% </a:t>
            </a:r>
            <a:br>
              <a:rPr lang="en-US" dirty="0"/>
            </a:br>
            <a:r>
              <a:rPr lang="en-US" dirty="0"/>
              <a:t>= 447.5 </a:t>
            </a:r>
            <a:r>
              <a:rPr lang="en-US" dirty="0" err="1"/>
              <a:t>ps</a:t>
            </a:r>
            <a:endParaRPr lang="en-US" dirty="0" smtClean="0"/>
          </a:p>
          <a:p>
            <a:endParaRPr lang="en-US" dirty="0"/>
          </a:p>
        </p:txBody>
      </p:sp>
    </p:spTree>
    <p:extLst>
      <p:ext uri="{BB962C8B-B14F-4D97-AF65-F5344CB8AC3E}">
        <p14:creationId xmlns:p14="http://schemas.microsoft.com/office/powerpoint/2010/main" val="24424268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14</a:t>
            </a:r>
            <a:endParaRPr lang="en-US"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54</a:t>
            </a:fld>
            <a:endParaRPr lang="en-US"/>
          </a:p>
        </p:txBody>
      </p:sp>
      <p:sp>
        <p:nvSpPr>
          <p:cNvPr id="6" name="Content Placeholder 5"/>
          <p:cNvSpPr>
            <a:spLocks noGrp="1"/>
          </p:cNvSpPr>
          <p:nvPr>
            <p:ph idx="1"/>
          </p:nvPr>
        </p:nvSpPr>
        <p:spPr>
          <a:xfrm>
            <a:off x="609441" y="5073806"/>
            <a:ext cx="10969943" cy="1326994"/>
          </a:xfrm>
        </p:spPr>
        <p:txBody>
          <a:bodyPr>
            <a:normAutofit fontScale="62500" lnSpcReduction="20000"/>
          </a:bodyPr>
          <a:lstStyle/>
          <a:p>
            <a:r>
              <a:rPr lang="en-US" dirty="0"/>
              <a:t>The variable clock implementation would be 1.34 times faster. Unfortunately, implementing a variable-speed clock for each instruction class is extremely difficult, and the overhead for such an approach could be larger than any advantage gained. As we will see in the next section, an alternative is to use a shorter clock cycle that does less work and then vary the number of clock cycles for the different instruction classes</a:t>
            </a:r>
            <a:r>
              <a:rPr lang="en-US" dirty="0" smtClean="0"/>
              <a:t>.</a:t>
            </a:r>
            <a:endParaRPr lang="en-US" dirty="0"/>
          </a:p>
        </p:txBody>
      </p:sp>
      <p:pic>
        <p:nvPicPr>
          <p:cNvPr id="1638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22487" b="16065"/>
          <a:stretch/>
        </p:blipFill>
        <p:spPr bwMode="auto">
          <a:xfrm>
            <a:off x="1370012" y="1251044"/>
            <a:ext cx="9225505" cy="382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56414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752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6658" name="Rectangle 2"/>
          <p:cNvSpPr>
            <a:spLocks noGrp="1" noChangeArrowheads="1"/>
          </p:cNvSpPr>
          <p:nvPr>
            <p:ph type="title"/>
          </p:nvPr>
        </p:nvSpPr>
        <p:spPr>
          <a:xfrm>
            <a:off x="2003426" y="315914"/>
            <a:ext cx="1500187" cy="422275"/>
          </a:xfrm>
          <a:noFill/>
          <a:ln/>
        </p:spPr>
        <p:txBody>
          <a:bodyPr wrap="none">
            <a:noAutofit/>
          </a:bodyPr>
          <a:lstStyle/>
          <a:p>
            <a:r>
              <a:rPr lang="en-US" altLang="en-US" sz="4800" dirty="0"/>
              <a:t>Example</a:t>
            </a:r>
          </a:p>
        </p:txBody>
      </p:sp>
      <p:sp>
        <p:nvSpPr>
          <p:cNvPr id="966659" name="Rectangle 3"/>
          <p:cNvSpPr>
            <a:spLocks noChangeArrowheads="1"/>
          </p:cNvSpPr>
          <p:nvPr/>
        </p:nvSpPr>
        <p:spPr bwMode="auto">
          <a:xfrm>
            <a:off x="227012" y="1295400"/>
            <a:ext cx="11277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285750" indent="-285750">
              <a:defRPr sz="2400">
                <a:solidFill>
                  <a:schemeClr val="tx1"/>
                </a:solidFill>
                <a:latin typeface="Times New Roman" panose="02020603050405020304" pitchFamily="18" charset="0"/>
              </a:defRPr>
            </a:lvl1pPr>
            <a:lvl2pPr marL="685800" indent="-22860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543050" indent="-171450">
              <a:defRPr sz="2400">
                <a:solidFill>
                  <a:schemeClr val="tx1"/>
                </a:solidFill>
                <a:latin typeface="Times New Roman" panose="02020603050405020304" pitchFamily="18" charset="0"/>
              </a:defRPr>
            </a:lvl4pPr>
            <a:lvl5pPr marL="2000250" indent="-171450">
              <a:defRPr sz="2400">
                <a:solidFill>
                  <a:schemeClr val="tx1"/>
                </a:solidFill>
                <a:latin typeface="Times New Roman" panose="02020603050405020304" pitchFamily="18" charset="0"/>
              </a:defRPr>
            </a:lvl5pPr>
            <a:lvl6pPr marL="2457450" indent="-171450" eaLnBrk="0" fontAlgn="base" hangingPunct="0">
              <a:spcBef>
                <a:spcPct val="0"/>
              </a:spcBef>
              <a:spcAft>
                <a:spcPct val="0"/>
              </a:spcAft>
              <a:defRPr sz="2400">
                <a:solidFill>
                  <a:schemeClr val="tx1"/>
                </a:solidFill>
                <a:latin typeface="Times New Roman" panose="02020603050405020304" pitchFamily="18" charset="0"/>
              </a:defRPr>
            </a:lvl6pPr>
            <a:lvl7pPr marL="2914650" indent="-171450" eaLnBrk="0" fontAlgn="base" hangingPunct="0">
              <a:spcBef>
                <a:spcPct val="0"/>
              </a:spcBef>
              <a:spcAft>
                <a:spcPct val="0"/>
              </a:spcAft>
              <a:defRPr sz="2400">
                <a:solidFill>
                  <a:schemeClr val="tx1"/>
                </a:solidFill>
                <a:latin typeface="Times New Roman" panose="02020603050405020304" pitchFamily="18" charset="0"/>
              </a:defRPr>
            </a:lvl7pPr>
            <a:lvl8pPr marL="3371850" indent="-171450" eaLnBrk="0" fontAlgn="base" hangingPunct="0">
              <a:spcBef>
                <a:spcPct val="0"/>
              </a:spcBef>
              <a:spcAft>
                <a:spcPct val="0"/>
              </a:spcAft>
              <a:defRPr sz="2400">
                <a:solidFill>
                  <a:schemeClr val="tx1"/>
                </a:solidFill>
                <a:latin typeface="Times New Roman" panose="02020603050405020304" pitchFamily="18" charset="0"/>
              </a:defRPr>
            </a:lvl8pPr>
            <a:lvl9pPr marL="3829050" indent="-17145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spcBef>
                <a:spcPct val="30000"/>
              </a:spcBef>
              <a:buFontTx/>
              <a:buChar char="•"/>
            </a:pPr>
            <a:r>
              <a:rPr lang="en-US" altLang="en-US" dirty="0" smtClean="0">
                <a:latin typeface="Comic Sans MS" panose="030F0702030302020204" pitchFamily="66" charset="0"/>
              </a:rPr>
              <a:t>Time </a:t>
            </a:r>
            <a:r>
              <a:rPr lang="en-US" altLang="en-US" dirty="0">
                <a:latin typeface="Comic Sans MS" panose="030F0702030302020204" pitchFamily="66" charset="0"/>
              </a:rPr>
              <a:t>of Concorde vs. Boeing 747?</a:t>
            </a:r>
          </a:p>
          <a:p>
            <a:pPr lvl="1">
              <a:lnSpc>
                <a:spcPct val="90000"/>
              </a:lnSpc>
              <a:spcBef>
                <a:spcPct val="30000"/>
              </a:spcBef>
              <a:buFontTx/>
              <a:buChar char="•"/>
            </a:pPr>
            <a:r>
              <a:rPr lang="en-US" altLang="en-US" dirty="0">
                <a:latin typeface="Comic Sans MS" panose="030F0702030302020204" pitchFamily="66" charset="0"/>
              </a:rPr>
              <a:t>Concord is 1350 mph / 610 mph	= 2.2 </a:t>
            </a:r>
            <a:r>
              <a:rPr lang="en-US" altLang="en-US" dirty="0">
                <a:solidFill>
                  <a:schemeClr val="accent1"/>
                </a:solidFill>
                <a:latin typeface="Comic Sans MS" panose="030F0702030302020204" pitchFamily="66" charset="0"/>
              </a:rPr>
              <a:t>times faster</a:t>
            </a:r>
            <a:endParaRPr lang="en-US" altLang="en-US" dirty="0">
              <a:latin typeface="Comic Sans MS" panose="030F0702030302020204" pitchFamily="66" charset="0"/>
            </a:endParaRPr>
          </a:p>
          <a:p>
            <a:pPr lvl="1">
              <a:lnSpc>
                <a:spcPct val="90000"/>
              </a:lnSpc>
              <a:spcBef>
                <a:spcPct val="30000"/>
              </a:spcBef>
            </a:pPr>
            <a:r>
              <a:rPr lang="en-US" altLang="en-US" dirty="0">
                <a:latin typeface="Comic Sans MS" panose="030F0702030302020204" pitchFamily="66" charset="0"/>
              </a:rPr>
              <a:t>   					= 6.5 hours / 3 hours</a:t>
            </a:r>
          </a:p>
          <a:p>
            <a:pPr lvl="1">
              <a:lnSpc>
                <a:spcPct val="90000"/>
              </a:lnSpc>
              <a:spcBef>
                <a:spcPct val="30000"/>
              </a:spcBef>
            </a:pPr>
            <a:endParaRPr lang="en-US" altLang="en-US" dirty="0">
              <a:latin typeface="Comic Sans MS" panose="030F0702030302020204" pitchFamily="66" charset="0"/>
            </a:endParaRPr>
          </a:p>
          <a:p>
            <a:pPr>
              <a:lnSpc>
                <a:spcPct val="90000"/>
              </a:lnSpc>
              <a:spcBef>
                <a:spcPct val="30000"/>
              </a:spcBef>
              <a:buFontTx/>
              <a:buChar char="•"/>
            </a:pPr>
            <a:r>
              <a:rPr lang="en-US" altLang="en-US" dirty="0">
                <a:latin typeface="Comic Sans MS" panose="030F0702030302020204" pitchFamily="66" charset="0"/>
              </a:rPr>
              <a:t>Throughput of Concorde vs. Boeing 747 ?</a:t>
            </a:r>
          </a:p>
          <a:p>
            <a:pPr lvl="1">
              <a:lnSpc>
                <a:spcPct val="90000"/>
              </a:lnSpc>
              <a:spcBef>
                <a:spcPct val="30000"/>
              </a:spcBef>
              <a:buFontTx/>
              <a:buChar char="•"/>
            </a:pPr>
            <a:r>
              <a:rPr lang="en-US" altLang="en-US" sz="2000" dirty="0">
                <a:latin typeface="Comic Sans MS" panose="030F0702030302020204" pitchFamily="66" charset="0"/>
              </a:rPr>
              <a:t>Concord is 178,200 </a:t>
            </a:r>
            <a:r>
              <a:rPr lang="en-US" altLang="en-US" sz="2000" dirty="0" err="1">
                <a:latin typeface="Comic Sans MS" panose="030F0702030302020204" pitchFamily="66" charset="0"/>
              </a:rPr>
              <a:t>pmph</a:t>
            </a:r>
            <a:r>
              <a:rPr lang="en-US" altLang="en-US" sz="2000" dirty="0">
                <a:latin typeface="Comic Sans MS" panose="030F0702030302020204" pitchFamily="66" charset="0"/>
              </a:rPr>
              <a:t> / 286,700 </a:t>
            </a:r>
            <a:r>
              <a:rPr lang="en-US" altLang="en-US" sz="2000" dirty="0" err="1">
                <a:latin typeface="Comic Sans MS" panose="030F0702030302020204" pitchFamily="66" charset="0"/>
              </a:rPr>
              <a:t>pmph</a:t>
            </a:r>
            <a:r>
              <a:rPr lang="en-US" altLang="en-US" sz="2000" dirty="0">
                <a:latin typeface="Comic Sans MS" panose="030F0702030302020204" pitchFamily="66" charset="0"/>
              </a:rPr>
              <a:t> 	= 0.62 </a:t>
            </a:r>
            <a:r>
              <a:rPr lang="en-US" altLang="en-US" sz="2000" dirty="0">
                <a:solidFill>
                  <a:schemeClr val="accent2"/>
                </a:solidFill>
                <a:latin typeface="Comic Sans MS" panose="030F0702030302020204" pitchFamily="66" charset="0"/>
              </a:rPr>
              <a:t>“times faster”</a:t>
            </a:r>
          </a:p>
          <a:p>
            <a:pPr lvl="1">
              <a:lnSpc>
                <a:spcPct val="90000"/>
              </a:lnSpc>
              <a:spcBef>
                <a:spcPct val="30000"/>
              </a:spcBef>
              <a:buFontTx/>
              <a:buChar char="•"/>
            </a:pPr>
            <a:r>
              <a:rPr lang="en-US" altLang="en-US" sz="2000" dirty="0">
                <a:latin typeface="Comic Sans MS" panose="030F0702030302020204" pitchFamily="66" charset="0"/>
              </a:rPr>
              <a:t>Boeing  is 286,700 </a:t>
            </a:r>
            <a:r>
              <a:rPr lang="en-US" altLang="en-US" sz="2000" dirty="0" err="1">
                <a:latin typeface="Comic Sans MS" panose="030F0702030302020204" pitchFamily="66" charset="0"/>
              </a:rPr>
              <a:t>pmph</a:t>
            </a:r>
            <a:r>
              <a:rPr lang="en-US" altLang="en-US" sz="2000" dirty="0">
                <a:latin typeface="Comic Sans MS" panose="030F0702030302020204" pitchFamily="66" charset="0"/>
              </a:rPr>
              <a:t> / 178,200 </a:t>
            </a:r>
            <a:r>
              <a:rPr lang="en-US" altLang="en-US" sz="2000" dirty="0" err="1">
                <a:latin typeface="Comic Sans MS" panose="030F0702030302020204" pitchFamily="66" charset="0"/>
              </a:rPr>
              <a:t>pmph</a:t>
            </a:r>
            <a:r>
              <a:rPr lang="en-US" altLang="en-US" sz="2000" dirty="0">
                <a:latin typeface="Comic Sans MS" panose="030F0702030302020204" pitchFamily="66" charset="0"/>
              </a:rPr>
              <a:t>	= 1.60 </a:t>
            </a:r>
            <a:r>
              <a:rPr lang="en-US" altLang="en-US" sz="2000" dirty="0">
                <a:solidFill>
                  <a:schemeClr val="accent2"/>
                </a:solidFill>
                <a:latin typeface="Comic Sans MS" panose="030F0702030302020204" pitchFamily="66" charset="0"/>
              </a:rPr>
              <a:t>“times faster”</a:t>
            </a:r>
          </a:p>
          <a:p>
            <a:pPr lvl="1">
              <a:lnSpc>
                <a:spcPct val="90000"/>
              </a:lnSpc>
              <a:spcBef>
                <a:spcPct val="30000"/>
              </a:spcBef>
            </a:pPr>
            <a:endParaRPr lang="en-US" altLang="en-US" sz="2000" dirty="0">
              <a:solidFill>
                <a:schemeClr val="accent2"/>
              </a:solidFill>
              <a:latin typeface="Comic Sans MS" panose="030F0702030302020204" pitchFamily="66" charset="0"/>
            </a:endParaRPr>
          </a:p>
          <a:p>
            <a:pPr>
              <a:lnSpc>
                <a:spcPct val="90000"/>
              </a:lnSpc>
              <a:spcBef>
                <a:spcPct val="30000"/>
              </a:spcBef>
              <a:buFontTx/>
              <a:buChar char="•"/>
            </a:pPr>
            <a:r>
              <a:rPr lang="en-US" altLang="en-US" dirty="0">
                <a:solidFill>
                  <a:schemeClr val="accent2"/>
                </a:solidFill>
                <a:latin typeface="Comic Sans MS" panose="030F0702030302020204" pitchFamily="66" charset="0"/>
              </a:rPr>
              <a:t>Boeing is 1.6 times (“60%”) faster in terms of throughput</a:t>
            </a:r>
          </a:p>
          <a:p>
            <a:pPr>
              <a:lnSpc>
                <a:spcPct val="90000"/>
              </a:lnSpc>
              <a:spcBef>
                <a:spcPct val="30000"/>
              </a:spcBef>
              <a:buFontTx/>
              <a:buChar char="•"/>
            </a:pPr>
            <a:r>
              <a:rPr lang="en-US" altLang="en-US" dirty="0">
                <a:solidFill>
                  <a:schemeClr val="accent2"/>
                </a:solidFill>
                <a:latin typeface="Comic Sans MS" panose="030F0702030302020204" pitchFamily="66" charset="0"/>
              </a:rPr>
              <a:t>Concord is 2.2 times (“120%”) faster in terms of flying time</a:t>
            </a:r>
          </a:p>
          <a:p>
            <a:pPr>
              <a:lnSpc>
                <a:spcPct val="90000"/>
              </a:lnSpc>
              <a:spcBef>
                <a:spcPct val="30000"/>
              </a:spcBef>
            </a:pPr>
            <a:endParaRPr lang="en-US" altLang="en-US" dirty="0">
              <a:latin typeface="Comic Sans MS" panose="030F0702030302020204" pitchFamily="66" charset="0"/>
            </a:endParaRPr>
          </a:p>
        </p:txBody>
      </p:sp>
      <p:sp>
        <p:nvSpPr>
          <p:cNvPr id="966660" name="Rectangle 4"/>
          <p:cNvSpPr>
            <a:spLocks noChangeArrowheads="1"/>
          </p:cNvSpPr>
          <p:nvPr/>
        </p:nvSpPr>
        <p:spPr bwMode="auto">
          <a:xfrm>
            <a:off x="227012" y="5715000"/>
            <a:ext cx="107442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285750" indent="-285750">
              <a:defRPr sz="2400">
                <a:solidFill>
                  <a:schemeClr val="tx1"/>
                </a:solidFill>
                <a:latin typeface="Times New Roman" panose="02020603050405020304" pitchFamily="18" charset="0"/>
              </a:defRPr>
            </a:lvl1pPr>
            <a:lvl2pPr marL="685800" indent="-22860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543050" indent="-171450">
              <a:defRPr sz="2400">
                <a:solidFill>
                  <a:schemeClr val="tx1"/>
                </a:solidFill>
                <a:latin typeface="Times New Roman" panose="02020603050405020304" pitchFamily="18" charset="0"/>
              </a:defRPr>
            </a:lvl4pPr>
            <a:lvl5pPr marL="2000250" indent="-171450">
              <a:defRPr sz="2400">
                <a:solidFill>
                  <a:schemeClr val="tx1"/>
                </a:solidFill>
                <a:latin typeface="Times New Roman" panose="02020603050405020304" pitchFamily="18" charset="0"/>
              </a:defRPr>
            </a:lvl5pPr>
            <a:lvl6pPr marL="2457450" indent="-171450" eaLnBrk="0" fontAlgn="base" hangingPunct="0">
              <a:spcBef>
                <a:spcPct val="0"/>
              </a:spcBef>
              <a:spcAft>
                <a:spcPct val="0"/>
              </a:spcAft>
              <a:defRPr sz="2400">
                <a:solidFill>
                  <a:schemeClr val="tx1"/>
                </a:solidFill>
                <a:latin typeface="Times New Roman" panose="02020603050405020304" pitchFamily="18" charset="0"/>
              </a:defRPr>
            </a:lvl6pPr>
            <a:lvl7pPr marL="2914650" indent="-171450" eaLnBrk="0" fontAlgn="base" hangingPunct="0">
              <a:spcBef>
                <a:spcPct val="0"/>
              </a:spcBef>
              <a:spcAft>
                <a:spcPct val="0"/>
              </a:spcAft>
              <a:defRPr sz="2400">
                <a:solidFill>
                  <a:schemeClr val="tx1"/>
                </a:solidFill>
                <a:latin typeface="Times New Roman" panose="02020603050405020304" pitchFamily="18" charset="0"/>
              </a:defRPr>
            </a:lvl7pPr>
            <a:lvl8pPr marL="3371850" indent="-171450" eaLnBrk="0" fontAlgn="base" hangingPunct="0">
              <a:spcBef>
                <a:spcPct val="0"/>
              </a:spcBef>
              <a:spcAft>
                <a:spcPct val="0"/>
              </a:spcAft>
              <a:defRPr sz="2400">
                <a:solidFill>
                  <a:schemeClr val="tx1"/>
                </a:solidFill>
                <a:latin typeface="Times New Roman" panose="02020603050405020304" pitchFamily="18" charset="0"/>
              </a:defRPr>
            </a:lvl8pPr>
            <a:lvl9pPr marL="3829050" indent="-17145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spcBef>
                <a:spcPct val="30000"/>
              </a:spcBef>
            </a:pPr>
            <a:r>
              <a:rPr lang="en-US" altLang="en-US" dirty="0">
                <a:latin typeface="Comic Sans MS" panose="030F0702030302020204" pitchFamily="66" charset="0"/>
              </a:rPr>
              <a:t>We will focus primarily on execution time for a single job</a:t>
            </a:r>
          </a:p>
          <a:p>
            <a:pPr>
              <a:lnSpc>
                <a:spcPct val="90000"/>
              </a:lnSpc>
              <a:spcBef>
                <a:spcPct val="30000"/>
              </a:spcBef>
            </a:pPr>
            <a:r>
              <a:rPr lang="en-US" altLang="en-US" dirty="0">
                <a:solidFill>
                  <a:schemeClr val="accent1"/>
                </a:solidFill>
                <a:latin typeface="Comic Sans MS" panose="030F0702030302020204" pitchFamily="66" charset="0"/>
              </a:rPr>
              <a:t>Lots of instructions in a program =&gt; Instruction </a:t>
            </a:r>
            <a:r>
              <a:rPr lang="en-US" altLang="en-US" dirty="0" smtClean="0">
                <a:solidFill>
                  <a:schemeClr val="accent1"/>
                </a:solidFill>
                <a:latin typeface="Comic Sans MS" panose="030F0702030302020204" pitchFamily="66" charset="0"/>
              </a:rPr>
              <a:t>throughput </a:t>
            </a:r>
            <a:r>
              <a:rPr lang="en-US" altLang="en-US" dirty="0">
                <a:solidFill>
                  <a:schemeClr val="accent1"/>
                </a:solidFill>
                <a:latin typeface="Comic Sans MS" panose="030F0702030302020204" pitchFamily="66" charset="0"/>
              </a:rPr>
              <a:t>important!</a:t>
            </a:r>
          </a:p>
          <a:p>
            <a:pPr>
              <a:lnSpc>
                <a:spcPct val="90000"/>
              </a:lnSpc>
              <a:spcBef>
                <a:spcPct val="30000"/>
              </a:spcBef>
            </a:pPr>
            <a:endParaRPr lang="en-US" altLang="en-US" dirty="0">
              <a:latin typeface="Comic Sans MS" panose="030F0702030302020204" pitchFamily="66" charset="0"/>
            </a:endParaRPr>
          </a:p>
        </p:txBody>
      </p:sp>
    </p:spTree>
    <p:extLst>
      <p:ext uri="{BB962C8B-B14F-4D97-AF65-F5344CB8AC3E}">
        <p14:creationId xmlns:p14="http://schemas.microsoft.com/office/powerpoint/2010/main" val="648862968"/>
      </p:ext>
    </p:extLst>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66660"/>
                                        </p:tgtEl>
                                        <p:attrNameLst>
                                          <p:attrName>style.visibility</p:attrName>
                                        </p:attrNameLst>
                                      </p:cBhvr>
                                      <p:to>
                                        <p:strVal val="visible"/>
                                      </p:to>
                                    </p:set>
                                    <p:anim calcmode="lin" valueType="num">
                                      <p:cBhvr additive="base">
                                        <p:cTn id="7" dur="500" fill="hold"/>
                                        <p:tgtEl>
                                          <p:spTgt spid="966660"/>
                                        </p:tgtEl>
                                        <p:attrNameLst>
                                          <p:attrName>ppt_x</p:attrName>
                                        </p:attrNameLst>
                                      </p:cBhvr>
                                      <p:tavLst>
                                        <p:tav tm="0">
                                          <p:val>
                                            <p:strVal val="1+#ppt_w/2"/>
                                          </p:val>
                                        </p:tav>
                                        <p:tav tm="100000">
                                          <p:val>
                                            <p:strVal val="#ppt_x"/>
                                          </p:val>
                                        </p:tav>
                                      </p:tavLst>
                                    </p:anim>
                                    <p:anim calcmode="lin" valueType="num">
                                      <p:cBhvr additive="base">
                                        <p:cTn id="8" dur="500" fill="hold"/>
                                        <p:tgtEl>
                                          <p:spTgt spid="9666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6660"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02" name="Rectangle 2"/>
          <p:cNvSpPr>
            <a:spLocks noGrp="1" noChangeArrowheads="1"/>
          </p:cNvSpPr>
          <p:nvPr>
            <p:ph type="title"/>
          </p:nvPr>
        </p:nvSpPr>
        <p:spPr>
          <a:xfrm>
            <a:off x="2055812" y="263526"/>
            <a:ext cx="4127500" cy="422275"/>
          </a:xfrm>
          <a:noFill/>
          <a:ln/>
        </p:spPr>
        <p:txBody>
          <a:bodyPr wrap="none">
            <a:normAutofit fontScale="90000"/>
          </a:bodyPr>
          <a:lstStyle/>
          <a:p>
            <a:r>
              <a:rPr lang="en-US" altLang="en-US" sz="2800"/>
              <a:t>Metrics of Performance</a:t>
            </a:r>
          </a:p>
        </p:txBody>
      </p:sp>
      <p:sp>
        <p:nvSpPr>
          <p:cNvPr id="972817" name="Rectangle 17"/>
          <p:cNvSpPr>
            <a:spLocks noChangeArrowheads="1"/>
          </p:cNvSpPr>
          <p:nvPr/>
        </p:nvSpPr>
        <p:spPr bwMode="auto">
          <a:xfrm>
            <a:off x="4201848" y="3098394"/>
            <a:ext cx="6997963" cy="646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r>
              <a:rPr lang="en-US" altLang="en-US" dirty="0">
                <a:latin typeface="Comic Sans MS" panose="030F0702030302020204" pitchFamily="66" charset="0"/>
              </a:rPr>
              <a:t>(millions) of Instructions per second – MIPS</a:t>
            </a:r>
          </a:p>
          <a:p>
            <a:r>
              <a:rPr lang="en-US" altLang="en-US" dirty="0">
                <a:latin typeface="Comic Sans MS" panose="030F0702030302020204" pitchFamily="66" charset="0"/>
              </a:rPr>
              <a:t>(millions) of (F.P.) operations per second – MFLOP/s</a:t>
            </a:r>
          </a:p>
        </p:txBody>
      </p:sp>
      <p:sp>
        <p:nvSpPr>
          <p:cNvPr id="972818" name="Rectangle 18"/>
          <p:cNvSpPr>
            <a:spLocks noChangeArrowheads="1"/>
          </p:cNvSpPr>
          <p:nvPr/>
        </p:nvSpPr>
        <p:spPr bwMode="auto">
          <a:xfrm>
            <a:off x="5744023" y="4964198"/>
            <a:ext cx="3419206"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dirty="0">
                <a:latin typeface="Comic Sans MS" panose="030F0702030302020204" pitchFamily="66" charset="0"/>
              </a:rPr>
              <a:t>Cycles per second (clock rate)</a:t>
            </a:r>
          </a:p>
        </p:txBody>
      </p:sp>
      <p:sp>
        <p:nvSpPr>
          <p:cNvPr id="972820" name="Rectangle 20"/>
          <p:cNvSpPr>
            <a:spLocks noChangeArrowheads="1"/>
          </p:cNvSpPr>
          <p:nvPr/>
        </p:nvSpPr>
        <p:spPr bwMode="auto">
          <a:xfrm>
            <a:off x="4810003" y="4269741"/>
            <a:ext cx="2595262"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dirty="0">
                <a:latin typeface="Comic Sans MS" panose="030F0702030302020204" pitchFamily="66" charset="0"/>
              </a:rPr>
              <a:t>Megabytes per second</a:t>
            </a:r>
          </a:p>
        </p:txBody>
      </p:sp>
      <p:sp>
        <p:nvSpPr>
          <p:cNvPr id="972822" name="Rectangle 22"/>
          <p:cNvSpPr>
            <a:spLocks noChangeArrowheads="1"/>
          </p:cNvSpPr>
          <p:nvPr/>
        </p:nvSpPr>
        <p:spPr bwMode="auto">
          <a:xfrm>
            <a:off x="5528764" y="1338684"/>
            <a:ext cx="3388748" cy="1200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dirty="0">
                <a:latin typeface="Comic Sans MS" panose="030F0702030302020204" pitchFamily="66" charset="0"/>
              </a:rPr>
              <a:t>Seconds per program</a:t>
            </a:r>
          </a:p>
          <a:p>
            <a:endParaRPr lang="en-US" altLang="en-US" dirty="0">
              <a:latin typeface="Comic Sans MS" panose="030F0702030302020204" pitchFamily="66" charset="0"/>
            </a:endParaRPr>
          </a:p>
          <a:p>
            <a:endParaRPr lang="en-US" altLang="en-US" dirty="0">
              <a:latin typeface="Comic Sans MS" panose="030F0702030302020204" pitchFamily="66" charset="0"/>
            </a:endParaRPr>
          </a:p>
          <a:p>
            <a:r>
              <a:rPr lang="en-US" altLang="en-US" dirty="0">
                <a:latin typeface="Comic Sans MS" panose="030F0702030302020204" pitchFamily="66" charset="0"/>
              </a:rPr>
              <a:t>Useful Operations per second</a:t>
            </a:r>
          </a:p>
        </p:txBody>
      </p:sp>
      <p:grpSp>
        <p:nvGrpSpPr>
          <p:cNvPr id="2" name="Group 1"/>
          <p:cNvGrpSpPr/>
          <p:nvPr/>
        </p:nvGrpSpPr>
        <p:grpSpPr>
          <a:xfrm>
            <a:off x="1065212" y="1219200"/>
            <a:ext cx="4191000" cy="4191000"/>
            <a:chOff x="1065212" y="1219200"/>
            <a:chExt cx="3505200" cy="3670387"/>
          </a:xfrm>
        </p:grpSpPr>
        <p:sp>
          <p:nvSpPr>
            <p:cNvPr id="972803" name="Freeform 3"/>
            <p:cNvSpPr>
              <a:spLocks/>
            </p:cNvSpPr>
            <p:nvPr/>
          </p:nvSpPr>
          <p:spPr bwMode="auto">
            <a:xfrm>
              <a:off x="1065212" y="3505200"/>
              <a:ext cx="3354388" cy="1373188"/>
            </a:xfrm>
            <a:custGeom>
              <a:avLst/>
              <a:gdLst>
                <a:gd name="T0" fmla="*/ 866 w 2113"/>
                <a:gd name="T1" fmla="*/ 0 h 865"/>
                <a:gd name="T2" fmla="*/ 0 w 2113"/>
                <a:gd name="T3" fmla="*/ 864 h 865"/>
                <a:gd name="T4" fmla="*/ 2112 w 2113"/>
                <a:gd name="T5" fmla="*/ 864 h 865"/>
                <a:gd name="T6" fmla="*/ 1300 w 2113"/>
                <a:gd name="T7" fmla="*/ 0 h 865"/>
                <a:gd name="T8" fmla="*/ 866 w 2113"/>
                <a:gd name="T9" fmla="*/ 0 h 865"/>
              </a:gdLst>
              <a:ahLst/>
              <a:cxnLst>
                <a:cxn ang="0">
                  <a:pos x="T0" y="T1"/>
                </a:cxn>
                <a:cxn ang="0">
                  <a:pos x="T2" y="T3"/>
                </a:cxn>
                <a:cxn ang="0">
                  <a:pos x="T4" y="T5"/>
                </a:cxn>
                <a:cxn ang="0">
                  <a:pos x="T6" y="T7"/>
                </a:cxn>
                <a:cxn ang="0">
                  <a:pos x="T8" y="T9"/>
                </a:cxn>
              </a:cxnLst>
              <a:rect l="0" t="0" r="r" b="b"/>
              <a:pathLst>
                <a:path w="2113" h="865">
                  <a:moveTo>
                    <a:pt x="866" y="0"/>
                  </a:moveTo>
                  <a:lnTo>
                    <a:pt x="0" y="864"/>
                  </a:lnTo>
                  <a:lnTo>
                    <a:pt x="2112" y="864"/>
                  </a:lnTo>
                  <a:lnTo>
                    <a:pt x="1300" y="0"/>
                  </a:lnTo>
                  <a:lnTo>
                    <a:pt x="866" y="0"/>
                  </a:lnTo>
                </a:path>
              </a:pathLst>
            </a:custGeom>
            <a:solidFill>
              <a:schemeClr val="bg1"/>
            </a:solidFill>
            <a:ln w="12700" cap="rnd"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972804" name="Freeform 4"/>
            <p:cNvSpPr>
              <a:spLocks/>
            </p:cNvSpPr>
            <p:nvPr/>
          </p:nvSpPr>
          <p:spPr bwMode="auto">
            <a:xfrm>
              <a:off x="1255712" y="1219200"/>
              <a:ext cx="2973388" cy="1982788"/>
            </a:xfrm>
            <a:custGeom>
              <a:avLst/>
              <a:gdLst>
                <a:gd name="T0" fmla="*/ 768 w 1873"/>
                <a:gd name="T1" fmla="*/ 1248 h 1249"/>
                <a:gd name="T2" fmla="*/ 0 w 1873"/>
                <a:gd name="T3" fmla="*/ 0 h 1249"/>
                <a:gd name="T4" fmla="*/ 1872 w 1873"/>
                <a:gd name="T5" fmla="*/ 0 h 1249"/>
                <a:gd name="T6" fmla="*/ 1152 w 1873"/>
                <a:gd name="T7" fmla="*/ 1248 h 1249"/>
                <a:gd name="T8" fmla="*/ 768 w 1873"/>
                <a:gd name="T9" fmla="*/ 1248 h 1249"/>
              </a:gdLst>
              <a:ahLst/>
              <a:cxnLst>
                <a:cxn ang="0">
                  <a:pos x="T0" y="T1"/>
                </a:cxn>
                <a:cxn ang="0">
                  <a:pos x="T2" y="T3"/>
                </a:cxn>
                <a:cxn ang="0">
                  <a:pos x="T4" y="T5"/>
                </a:cxn>
                <a:cxn ang="0">
                  <a:pos x="T6" y="T7"/>
                </a:cxn>
                <a:cxn ang="0">
                  <a:pos x="T8" y="T9"/>
                </a:cxn>
              </a:cxnLst>
              <a:rect l="0" t="0" r="r" b="b"/>
              <a:pathLst>
                <a:path w="1873" h="1249">
                  <a:moveTo>
                    <a:pt x="768" y="1248"/>
                  </a:moveTo>
                  <a:lnTo>
                    <a:pt x="0" y="0"/>
                  </a:lnTo>
                  <a:lnTo>
                    <a:pt x="1872" y="0"/>
                  </a:lnTo>
                  <a:lnTo>
                    <a:pt x="1152" y="1248"/>
                  </a:lnTo>
                  <a:lnTo>
                    <a:pt x="768" y="1248"/>
                  </a:lnTo>
                </a:path>
              </a:pathLst>
            </a:custGeom>
            <a:solidFill>
              <a:schemeClr val="bg1"/>
            </a:solidFill>
            <a:ln w="12700" cap="rnd"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972805" name="Rectangle 5"/>
            <p:cNvSpPr>
              <a:spLocks noChangeArrowheads="1"/>
            </p:cNvSpPr>
            <p:nvPr/>
          </p:nvSpPr>
          <p:spPr bwMode="auto">
            <a:xfrm>
              <a:off x="2266950" y="2690813"/>
              <a:ext cx="1114088"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a:latin typeface="Comic Sans MS" panose="030F0702030302020204" pitchFamily="66" charset="0"/>
                </a:rPr>
                <a:t>Compiler</a:t>
              </a:r>
            </a:p>
          </p:txBody>
        </p:sp>
        <p:sp>
          <p:nvSpPr>
            <p:cNvPr id="972806" name="Rectangle 6"/>
            <p:cNvSpPr>
              <a:spLocks noChangeArrowheads="1"/>
            </p:cNvSpPr>
            <p:nvPr/>
          </p:nvSpPr>
          <p:spPr bwMode="auto">
            <a:xfrm>
              <a:off x="1927310" y="2005014"/>
              <a:ext cx="1623842" cy="646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a:latin typeface="Comic Sans MS" panose="030F0702030302020204" pitchFamily="66" charset="0"/>
                </a:rPr>
                <a:t>Programming </a:t>
              </a:r>
            </a:p>
            <a:p>
              <a:pPr algn="ctr"/>
              <a:r>
                <a:rPr lang="en-US" altLang="en-US">
                  <a:latin typeface="Comic Sans MS" panose="030F0702030302020204" pitchFamily="66" charset="0"/>
                </a:rPr>
                <a:t>Language</a:t>
              </a:r>
            </a:p>
          </p:txBody>
        </p:sp>
        <p:sp>
          <p:nvSpPr>
            <p:cNvPr id="972807" name="Rectangle 7"/>
            <p:cNvSpPr>
              <a:spLocks noChangeArrowheads="1"/>
            </p:cNvSpPr>
            <p:nvPr/>
          </p:nvSpPr>
          <p:spPr bwMode="auto">
            <a:xfrm>
              <a:off x="2163762" y="1471613"/>
              <a:ext cx="1380186"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a:latin typeface="Comic Sans MS" panose="030F0702030302020204" pitchFamily="66" charset="0"/>
                </a:rPr>
                <a:t>Application</a:t>
              </a:r>
            </a:p>
          </p:txBody>
        </p:sp>
        <p:sp>
          <p:nvSpPr>
            <p:cNvPr id="972808" name="Rectangle 8"/>
            <p:cNvSpPr>
              <a:spLocks noChangeArrowheads="1"/>
            </p:cNvSpPr>
            <p:nvPr/>
          </p:nvSpPr>
          <p:spPr bwMode="auto">
            <a:xfrm>
              <a:off x="2105025" y="3681413"/>
              <a:ext cx="1183016"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a:latin typeface="Comic Sans MS" panose="030F0702030302020204" pitchFamily="66" charset="0"/>
                </a:rPr>
                <a:t>Datapath</a:t>
              </a:r>
            </a:p>
          </p:txBody>
        </p:sp>
        <p:sp>
          <p:nvSpPr>
            <p:cNvPr id="972809" name="Rectangle 9"/>
            <p:cNvSpPr>
              <a:spLocks noChangeArrowheads="1"/>
            </p:cNvSpPr>
            <p:nvPr/>
          </p:nvSpPr>
          <p:spPr bwMode="auto">
            <a:xfrm>
              <a:off x="2665412" y="3910013"/>
              <a:ext cx="971420"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a:latin typeface="Comic Sans MS" panose="030F0702030302020204" pitchFamily="66" charset="0"/>
                </a:rPr>
                <a:t>Control</a:t>
              </a:r>
            </a:p>
          </p:txBody>
        </p:sp>
        <p:sp>
          <p:nvSpPr>
            <p:cNvPr id="972810" name="Rectangle 10"/>
            <p:cNvSpPr>
              <a:spLocks noChangeArrowheads="1"/>
            </p:cNvSpPr>
            <p:nvPr/>
          </p:nvSpPr>
          <p:spPr bwMode="auto">
            <a:xfrm>
              <a:off x="1624012" y="4519613"/>
              <a:ext cx="1434688"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a:latin typeface="Comic Sans MS" panose="030F0702030302020204" pitchFamily="66" charset="0"/>
                </a:rPr>
                <a:t>Transistors</a:t>
              </a:r>
            </a:p>
          </p:txBody>
        </p:sp>
        <p:sp>
          <p:nvSpPr>
            <p:cNvPr id="972811" name="Rectangle 11"/>
            <p:cNvSpPr>
              <a:spLocks noChangeArrowheads="1"/>
            </p:cNvSpPr>
            <p:nvPr/>
          </p:nvSpPr>
          <p:spPr bwMode="auto">
            <a:xfrm>
              <a:off x="2690812" y="4519613"/>
              <a:ext cx="839974"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a:latin typeface="Comic Sans MS" panose="030F0702030302020204" pitchFamily="66" charset="0"/>
                </a:rPr>
                <a:t>Wires</a:t>
              </a:r>
            </a:p>
          </p:txBody>
        </p:sp>
        <p:sp>
          <p:nvSpPr>
            <p:cNvPr id="972812" name="Rectangle 12"/>
            <p:cNvSpPr>
              <a:spLocks noChangeArrowheads="1"/>
            </p:cNvSpPr>
            <p:nvPr/>
          </p:nvSpPr>
          <p:spPr bwMode="auto">
            <a:xfrm>
              <a:off x="3300413" y="4519613"/>
              <a:ext cx="602729"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a:latin typeface="Comic Sans MS" panose="030F0702030302020204" pitchFamily="66" charset="0"/>
                </a:rPr>
                <a:t>Pins</a:t>
              </a:r>
            </a:p>
          </p:txBody>
        </p:sp>
        <p:sp>
          <p:nvSpPr>
            <p:cNvPr id="972813" name="Rectangle 13"/>
            <p:cNvSpPr>
              <a:spLocks noChangeArrowheads="1"/>
            </p:cNvSpPr>
            <p:nvPr/>
          </p:nvSpPr>
          <p:spPr bwMode="auto">
            <a:xfrm>
              <a:off x="2443162" y="3282950"/>
              <a:ext cx="596900" cy="200026"/>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72814" name="Rectangle 14"/>
            <p:cNvSpPr>
              <a:spLocks noChangeArrowheads="1"/>
            </p:cNvSpPr>
            <p:nvPr/>
          </p:nvSpPr>
          <p:spPr bwMode="auto">
            <a:xfrm>
              <a:off x="2495551" y="3224213"/>
              <a:ext cx="641201"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dirty="0">
                  <a:latin typeface="Comic Sans MS" panose="030F0702030302020204" pitchFamily="66" charset="0"/>
                </a:rPr>
                <a:t>ISA</a:t>
              </a:r>
            </a:p>
          </p:txBody>
        </p:sp>
        <p:sp>
          <p:nvSpPr>
            <p:cNvPr id="972815" name="Rectangle 15"/>
            <p:cNvSpPr>
              <a:spLocks noChangeArrowheads="1"/>
            </p:cNvSpPr>
            <p:nvPr/>
          </p:nvSpPr>
          <p:spPr bwMode="auto">
            <a:xfrm>
              <a:off x="1735138" y="4214813"/>
              <a:ext cx="1744067"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a:latin typeface="Comic Sans MS" panose="030F0702030302020204" pitchFamily="66" charset="0"/>
                </a:rPr>
                <a:t>Function Units</a:t>
              </a:r>
            </a:p>
          </p:txBody>
        </p:sp>
        <p:sp>
          <p:nvSpPr>
            <p:cNvPr id="972816" name="Line 16"/>
            <p:cNvSpPr>
              <a:spLocks noChangeShapeType="1"/>
            </p:cNvSpPr>
            <p:nvPr/>
          </p:nvSpPr>
          <p:spPr bwMode="auto">
            <a:xfrm>
              <a:off x="3198812" y="3200400"/>
              <a:ext cx="3810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72819" name="Line 19"/>
            <p:cNvSpPr>
              <a:spLocks noChangeShapeType="1"/>
            </p:cNvSpPr>
            <p:nvPr/>
          </p:nvSpPr>
          <p:spPr bwMode="auto">
            <a:xfrm flipH="1">
              <a:off x="4265612" y="4572000"/>
              <a:ext cx="2286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72821" name="Line 21"/>
            <p:cNvSpPr>
              <a:spLocks noChangeShapeType="1"/>
            </p:cNvSpPr>
            <p:nvPr/>
          </p:nvSpPr>
          <p:spPr bwMode="auto">
            <a:xfrm>
              <a:off x="4113212" y="1600200"/>
              <a:ext cx="4572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972823" name="Line 23"/>
            <p:cNvSpPr>
              <a:spLocks noChangeShapeType="1"/>
            </p:cNvSpPr>
            <p:nvPr/>
          </p:nvSpPr>
          <p:spPr bwMode="auto">
            <a:xfrm>
              <a:off x="3732212" y="4038600"/>
              <a:ext cx="3810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spTree>
    <p:extLst>
      <p:ext uri="{BB962C8B-B14F-4D97-AF65-F5344CB8AC3E}">
        <p14:creationId xmlns:p14="http://schemas.microsoft.com/office/powerpoint/2010/main" val="4007179001"/>
      </p:ext>
    </p:extLst>
  </p:cSld>
  <p:clrMapOvr>
    <a:masterClrMapping/>
  </p:clrMapOvr>
  <p:transition>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626" name="Rectangle 2"/>
          <p:cNvSpPr>
            <a:spLocks noGrp="1" noChangeArrowheads="1"/>
          </p:cNvSpPr>
          <p:nvPr>
            <p:ph type="title"/>
          </p:nvPr>
        </p:nvSpPr>
        <p:spPr>
          <a:xfrm>
            <a:off x="2322512" y="466725"/>
            <a:ext cx="3816350" cy="368300"/>
          </a:xfrm>
          <a:noFill/>
          <a:ln/>
        </p:spPr>
        <p:txBody>
          <a:bodyPr wrap="none">
            <a:normAutofit fontScale="90000"/>
          </a:bodyPr>
          <a:lstStyle/>
          <a:p>
            <a:r>
              <a:rPr lang="en-US" altLang="en-US"/>
              <a:t>Organizational Trade-offs</a:t>
            </a:r>
          </a:p>
        </p:txBody>
      </p:sp>
      <p:sp>
        <p:nvSpPr>
          <p:cNvPr id="1050627" name="Freeform 3"/>
          <p:cNvSpPr>
            <a:spLocks/>
          </p:cNvSpPr>
          <p:nvPr/>
        </p:nvSpPr>
        <p:spPr bwMode="auto">
          <a:xfrm>
            <a:off x="1924051" y="3962400"/>
            <a:ext cx="3354387" cy="1373188"/>
          </a:xfrm>
          <a:custGeom>
            <a:avLst/>
            <a:gdLst>
              <a:gd name="T0" fmla="*/ 866 w 2113"/>
              <a:gd name="T1" fmla="*/ 0 h 865"/>
              <a:gd name="T2" fmla="*/ 0 w 2113"/>
              <a:gd name="T3" fmla="*/ 864 h 865"/>
              <a:gd name="T4" fmla="*/ 2112 w 2113"/>
              <a:gd name="T5" fmla="*/ 864 h 865"/>
              <a:gd name="T6" fmla="*/ 1300 w 2113"/>
              <a:gd name="T7" fmla="*/ 0 h 865"/>
              <a:gd name="T8" fmla="*/ 866 w 2113"/>
              <a:gd name="T9" fmla="*/ 0 h 865"/>
            </a:gdLst>
            <a:ahLst/>
            <a:cxnLst>
              <a:cxn ang="0">
                <a:pos x="T0" y="T1"/>
              </a:cxn>
              <a:cxn ang="0">
                <a:pos x="T2" y="T3"/>
              </a:cxn>
              <a:cxn ang="0">
                <a:pos x="T4" y="T5"/>
              </a:cxn>
              <a:cxn ang="0">
                <a:pos x="T6" y="T7"/>
              </a:cxn>
              <a:cxn ang="0">
                <a:pos x="T8" y="T9"/>
              </a:cxn>
            </a:cxnLst>
            <a:rect l="0" t="0" r="r" b="b"/>
            <a:pathLst>
              <a:path w="2113" h="865">
                <a:moveTo>
                  <a:pt x="866" y="0"/>
                </a:moveTo>
                <a:lnTo>
                  <a:pt x="0" y="864"/>
                </a:lnTo>
                <a:lnTo>
                  <a:pt x="2112" y="864"/>
                </a:lnTo>
                <a:lnTo>
                  <a:pt x="1300" y="0"/>
                </a:lnTo>
                <a:lnTo>
                  <a:pt x="866" y="0"/>
                </a:lnTo>
              </a:path>
            </a:pathLst>
          </a:custGeom>
          <a:solidFill>
            <a:schemeClr val="bg1"/>
          </a:solidFill>
          <a:ln w="12700" cap="rnd"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050628" name="Freeform 4"/>
          <p:cNvSpPr>
            <a:spLocks/>
          </p:cNvSpPr>
          <p:nvPr/>
        </p:nvSpPr>
        <p:spPr bwMode="auto">
          <a:xfrm>
            <a:off x="2114551" y="1676400"/>
            <a:ext cx="2973387" cy="1982788"/>
          </a:xfrm>
          <a:custGeom>
            <a:avLst/>
            <a:gdLst>
              <a:gd name="T0" fmla="*/ 768 w 1873"/>
              <a:gd name="T1" fmla="*/ 1248 h 1249"/>
              <a:gd name="T2" fmla="*/ 0 w 1873"/>
              <a:gd name="T3" fmla="*/ 0 h 1249"/>
              <a:gd name="T4" fmla="*/ 1872 w 1873"/>
              <a:gd name="T5" fmla="*/ 0 h 1249"/>
              <a:gd name="T6" fmla="*/ 1152 w 1873"/>
              <a:gd name="T7" fmla="*/ 1248 h 1249"/>
              <a:gd name="T8" fmla="*/ 768 w 1873"/>
              <a:gd name="T9" fmla="*/ 1248 h 1249"/>
            </a:gdLst>
            <a:ahLst/>
            <a:cxnLst>
              <a:cxn ang="0">
                <a:pos x="T0" y="T1"/>
              </a:cxn>
              <a:cxn ang="0">
                <a:pos x="T2" y="T3"/>
              </a:cxn>
              <a:cxn ang="0">
                <a:pos x="T4" y="T5"/>
              </a:cxn>
              <a:cxn ang="0">
                <a:pos x="T6" y="T7"/>
              </a:cxn>
              <a:cxn ang="0">
                <a:pos x="T8" y="T9"/>
              </a:cxn>
            </a:cxnLst>
            <a:rect l="0" t="0" r="r" b="b"/>
            <a:pathLst>
              <a:path w="1873" h="1249">
                <a:moveTo>
                  <a:pt x="768" y="1248"/>
                </a:moveTo>
                <a:lnTo>
                  <a:pt x="0" y="0"/>
                </a:lnTo>
                <a:lnTo>
                  <a:pt x="1872" y="0"/>
                </a:lnTo>
                <a:lnTo>
                  <a:pt x="1152" y="1248"/>
                </a:lnTo>
                <a:lnTo>
                  <a:pt x="768" y="1248"/>
                </a:lnTo>
              </a:path>
            </a:pathLst>
          </a:custGeom>
          <a:solidFill>
            <a:schemeClr val="bg1"/>
          </a:solidFill>
          <a:ln w="12700" cap="rnd"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050629" name="Rectangle 5"/>
          <p:cNvSpPr>
            <a:spLocks noChangeArrowheads="1"/>
          </p:cNvSpPr>
          <p:nvPr/>
        </p:nvSpPr>
        <p:spPr bwMode="auto">
          <a:xfrm>
            <a:off x="3127375" y="3146425"/>
            <a:ext cx="1186222"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b="1">
                <a:latin typeface="Arial" panose="020B0604020202020204" pitchFamily="34" charset="0"/>
              </a:rPr>
              <a:t>Compiler</a:t>
            </a:r>
          </a:p>
        </p:txBody>
      </p:sp>
      <p:sp>
        <p:nvSpPr>
          <p:cNvPr id="1050630" name="Rectangle 6"/>
          <p:cNvSpPr>
            <a:spLocks noChangeArrowheads="1"/>
          </p:cNvSpPr>
          <p:nvPr/>
        </p:nvSpPr>
        <p:spPr bwMode="auto">
          <a:xfrm>
            <a:off x="2726005" y="2460626"/>
            <a:ext cx="1750479" cy="646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b="1">
                <a:latin typeface="Arial" panose="020B0604020202020204" pitchFamily="34" charset="0"/>
              </a:rPr>
              <a:t>Programming </a:t>
            </a:r>
          </a:p>
          <a:p>
            <a:pPr algn="ctr"/>
            <a:r>
              <a:rPr lang="en-US" altLang="en-US" b="1">
                <a:latin typeface="Arial" panose="020B0604020202020204" pitchFamily="34" charset="0"/>
              </a:rPr>
              <a:t>Language</a:t>
            </a:r>
          </a:p>
        </p:txBody>
      </p:sp>
      <p:sp>
        <p:nvSpPr>
          <p:cNvPr id="1050631" name="Rectangle 7"/>
          <p:cNvSpPr>
            <a:spLocks noChangeArrowheads="1"/>
          </p:cNvSpPr>
          <p:nvPr/>
        </p:nvSpPr>
        <p:spPr bwMode="auto">
          <a:xfrm>
            <a:off x="3024188" y="1927225"/>
            <a:ext cx="1442703"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b="1">
                <a:latin typeface="Arial" panose="020B0604020202020204" pitchFamily="34" charset="0"/>
              </a:rPr>
              <a:t>Application</a:t>
            </a:r>
          </a:p>
        </p:txBody>
      </p:sp>
      <p:sp>
        <p:nvSpPr>
          <p:cNvPr id="1050632" name="Rectangle 8"/>
          <p:cNvSpPr>
            <a:spLocks noChangeArrowheads="1"/>
          </p:cNvSpPr>
          <p:nvPr/>
        </p:nvSpPr>
        <p:spPr bwMode="auto">
          <a:xfrm>
            <a:off x="2963862" y="4137025"/>
            <a:ext cx="1173398"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b="1">
                <a:latin typeface="Arial" panose="020B0604020202020204" pitchFamily="34" charset="0"/>
              </a:rPr>
              <a:t>Datapath</a:t>
            </a:r>
          </a:p>
        </p:txBody>
      </p:sp>
      <p:sp>
        <p:nvSpPr>
          <p:cNvPr id="1050633" name="Rectangle 9"/>
          <p:cNvSpPr>
            <a:spLocks noChangeArrowheads="1"/>
          </p:cNvSpPr>
          <p:nvPr/>
        </p:nvSpPr>
        <p:spPr bwMode="auto">
          <a:xfrm>
            <a:off x="3524250" y="4365625"/>
            <a:ext cx="1006686"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b="1">
                <a:latin typeface="Arial" panose="020B0604020202020204" pitchFamily="34" charset="0"/>
              </a:rPr>
              <a:t>Control</a:t>
            </a:r>
          </a:p>
        </p:txBody>
      </p:sp>
      <p:sp>
        <p:nvSpPr>
          <p:cNvPr id="1050634" name="Rectangle 10"/>
          <p:cNvSpPr>
            <a:spLocks noChangeArrowheads="1"/>
          </p:cNvSpPr>
          <p:nvPr/>
        </p:nvSpPr>
        <p:spPr bwMode="auto">
          <a:xfrm>
            <a:off x="2076450" y="4975225"/>
            <a:ext cx="1429943"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b="1" dirty="0">
                <a:latin typeface="Arial" panose="020B0604020202020204" pitchFamily="34" charset="0"/>
              </a:rPr>
              <a:t>Transistors</a:t>
            </a:r>
          </a:p>
        </p:txBody>
      </p:sp>
      <p:sp>
        <p:nvSpPr>
          <p:cNvPr id="1050635" name="Rectangle 11"/>
          <p:cNvSpPr>
            <a:spLocks noChangeArrowheads="1"/>
          </p:cNvSpPr>
          <p:nvPr/>
        </p:nvSpPr>
        <p:spPr bwMode="auto">
          <a:xfrm>
            <a:off x="3503470" y="4975225"/>
            <a:ext cx="812274"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b="1" dirty="0">
                <a:latin typeface="Arial" panose="020B0604020202020204" pitchFamily="34" charset="0"/>
              </a:rPr>
              <a:t>Wires</a:t>
            </a:r>
          </a:p>
        </p:txBody>
      </p:sp>
      <p:sp>
        <p:nvSpPr>
          <p:cNvPr id="1050636" name="Rectangle 12"/>
          <p:cNvSpPr>
            <a:spLocks noChangeArrowheads="1"/>
          </p:cNvSpPr>
          <p:nvPr/>
        </p:nvSpPr>
        <p:spPr bwMode="auto">
          <a:xfrm>
            <a:off x="4214667" y="4975225"/>
            <a:ext cx="673261"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b="1" dirty="0">
                <a:latin typeface="Arial" panose="020B0604020202020204" pitchFamily="34" charset="0"/>
              </a:rPr>
              <a:t>Pins</a:t>
            </a:r>
          </a:p>
        </p:txBody>
      </p:sp>
      <p:sp>
        <p:nvSpPr>
          <p:cNvPr id="1050637" name="Rectangle 13"/>
          <p:cNvSpPr>
            <a:spLocks noChangeArrowheads="1"/>
          </p:cNvSpPr>
          <p:nvPr/>
        </p:nvSpPr>
        <p:spPr bwMode="auto">
          <a:xfrm>
            <a:off x="3302000" y="3679825"/>
            <a:ext cx="596900" cy="23979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50638" name="Rectangle 14"/>
          <p:cNvSpPr>
            <a:spLocks noChangeArrowheads="1"/>
          </p:cNvSpPr>
          <p:nvPr/>
        </p:nvSpPr>
        <p:spPr bwMode="auto">
          <a:xfrm>
            <a:off x="3355976" y="3679825"/>
            <a:ext cx="570669"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b="1" dirty="0">
                <a:latin typeface="Arial" panose="020B0604020202020204" pitchFamily="34" charset="0"/>
              </a:rPr>
              <a:t>ISA</a:t>
            </a:r>
          </a:p>
        </p:txBody>
      </p:sp>
      <p:sp>
        <p:nvSpPr>
          <p:cNvPr id="1050639" name="Rectangle 15"/>
          <p:cNvSpPr>
            <a:spLocks noChangeArrowheads="1"/>
          </p:cNvSpPr>
          <p:nvPr/>
        </p:nvSpPr>
        <p:spPr bwMode="auto">
          <a:xfrm>
            <a:off x="2593976" y="4670425"/>
            <a:ext cx="1801775"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b="1" dirty="0">
                <a:latin typeface="Arial" panose="020B0604020202020204" pitchFamily="34" charset="0"/>
              </a:rPr>
              <a:t>Function Units</a:t>
            </a:r>
          </a:p>
        </p:txBody>
      </p:sp>
      <p:sp>
        <p:nvSpPr>
          <p:cNvPr id="1050640" name="Line 16"/>
          <p:cNvSpPr>
            <a:spLocks noChangeShapeType="1"/>
          </p:cNvSpPr>
          <p:nvPr/>
        </p:nvSpPr>
        <p:spPr bwMode="auto">
          <a:xfrm>
            <a:off x="4210050" y="3897748"/>
            <a:ext cx="12954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50641" name="Line 17"/>
          <p:cNvSpPr>
            <a:spLocks noChangeShapeType="1"/>
          </p:cNvSpPr>
          <p:nvPr/>
        </p:nvSpPr>
        <p:spPr bwMode="auto">
          <a:xfrm flipH="1">
            <a:off x="5124450" y="5105400"/>
            <a:ext cx="3810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50642" name="Rectangle 18"/>
          <p:cNvSpPr>
            <a:spLocks noChangeArrowheads="1"/>
          </p:cNvSpPr>
          <p:nvPr/>
        </p:nvSpPr>
        <p:spPr bwMode="auto">
          <a:xfrm>
            <a:off x="5565776" y="3691373"/>
            <a:ext cx="1827423"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b="1" dirty="0">
                <a:latin typeface="Arial" panose="020B0604020202020204" pitchFamily="34" charset="0"/>
              </a:rPr>
              <a:t>Instruction Mix</a:t>
            </a:r>
          </a:p>
        </p:txBody>
      </p:sp>
      <p:sp>
        <p:nvSpPr>
          <p:cNvPr id="1050643" name="Rectangle 19"/>
          <p:cNvSpPr>
            <a:spLocks noChangeArrowheads="1"/>
          </p:cNvSpPr>
          <p:nvPr/>
        </p:nvSpPr>
        <p:spPr bwMode="auto">
          <a:xfrm>
            <a:off x="5641976" y="4975225"/>
            <a:ext cx="1400063"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b="1">
                <a:latin typeface="Arial" panose="020B0604020202020204" pitchFamily="34" charset="0"/>
              </a:rPr>
              <a:t>Cycle Time</a:t>
            </a:r>
          </a:p>
        </p:txBody>
      </p:sp>
      <p:sp>
        <p:nvSpPr>
          <p:cNvPr id="1050644" name="Line 20"/>
          <p:cNvSpPr>
            <a:spLocks noChangeShapeType="1"/>
          </p:cNvSpPr>
          <p:nvPr/>
        </p:nvSpPr>
        <p:spPr bwMode="auto">
          <a:xfrm flipV="1">
            <a:off x="6115050" y="3962400"/>
            <a:ext cx="0" cy="1066800"/>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50645" name="Rectangle 21"/>
          <p:cNvSpPr>
            <a:spLocks noChangeArrowheads="1"/>
          </p:cNvSpPr>
          <p:nvPr/>
        </p:nvSpPr>
        <p:spPr bwMode="auto">
          <a:xfrm>
            <a:off x="6175376" y="4289425"/>
            <a:ext cx="570669"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b="1">
                <a:latin typeface="Arial" panose="020B0604020202020204" pitchFamily="34" charset="0"/>
              </a:rPr>
              <a:t>CPI</a:t>
            </a:r>
          </a:p>
        </p:txBody>
      </p:sp>
      <p:sp>
        <p:nvSpPr>
          <p:cNvPr id="1050646" name="Rectangle 22"/>
          <p:cNvSpPr>
            <a:spLocks noChangeArrowheads="1"/>
          </p:cNvSpPr>
          <p:nvPr/>
        </p:nvSpPr>
        <p:spPr bwMode="auto">
          <a:xfrm>
            <a:off x="4799012" y="5410201"/>
            <a:ext cx="5441950" cy="102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85000"/>
              </a:lnSpc>
              <a:spcBef>
                <a:spcPct val="100000"/>
              </a:spcBef>
              <a:buSzPct val="100000"/>
            </a:pPr>
            <a:r>
              <a:rPr lang="en-US" altLang="en-US">
                <a:solidFill>
                  <a:schemeClr val="accent1"/>
                </a:solidFill>
                <a:latin typeface="Comic Sans MS" panose="030F0702030302020204" pitchFamily="66" charset="0"/>
              </a:rPr>
              <a:t>CPI is a useful design measure relating the Instruction Set Architecture with the Implementation of that architecture, and the program measured</a:t>
            </a:r>
          </a:p>
        </p:txBody>
      </p:sp>
    </p:spTree>
    <p:extLst>
      <p:ext uri="{BB962C8B-B14F-4D97-AF65-F5344CB8AC3E}">
        <p14:creationId xmlns:p14="http://schemas.microsoft.com/office/powerpoint/2010/main" val="358597756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1586" name="Rectangle 2"/>
          <p:cNvSpPr>
            <a:spLocks noGrp="1" noChangeArrowheads="1"/>
          </p:cNvSpPr>
          <p:nvPr>
            <p:ph type="title"/>
          </p:nvPr>
        </p:nvSpPr>
        <p:spPr>
          <a:xfrm>
            <a:off x="2005013" y="315913"/>
            <a:ext cx="2498725" cy="368300"/>
          </a:xfrm>
          <a:noFill/>
          <a:ln/>
          <a:extLst>
            <a:ext uri="{91240B29-F687-4F45-9708-019B960494DF}">
              <a14:hiddenLine xmlns:a14="http://schemas.microsoft.com/office/drawing/2010/main" w="12700">
                <a:solidFill>
                  <a:schemeClr val="tx1"/>
                </a:solidFill>
                <a:miter lim="800000"/>
                <a:headEnd/>
                <a:tailEnd/>
              </a14:hiddenLine>
            </a:ext>
          </a:extLst>
        </p:spPr>
        <p:txBody>
          <a:bodyPr wrap="none">
            <a:normAutofit fontScale="90000"/>
          </a:bodyPr>
          <a:lstStyle/>
          <a:p>
            <a:r>
              <a:rPr lang="en-US" altLang="en-US"/>
              <a:t>Processor Cycles</a:t>
            </a:r>
          </a:p>
        </p:txBody>
      </p:sp>
      <p:grpSp>
        <p:nvGrpSpPr>
          <p:cNvPr id="1091588" name="Group 4"/>
          <p:cNvGrpSpPr>
            <a:grpSpLocks/>
          </p:cNvGrpSpPr>
          <p:nvPr/>
        </p:nvGrpSpPr>
        <p:grpSpPr bwMode="auto">
          <a:xfrm>
            <a:off x="1958976" y="1447800"/>
            <a:ext cx="7939087" cy="2438400"/>
            <a:chOff x="275" y="524"/>
            <a:chExt cx="5001" cy="1536"/>
          </a:xfrm>
        </p:grpSpPr>
        <p:grpSp>
          <p:nvGrpSpPr>
            <p:cNvPr id="1091589" name="Group 5"/>
            <p:cNvGrpSpPr>
              <a:grpSpLocks/>
            </p:cNvGrpSpPr>
            <p:nvPr/>
          </p:nvGrpSpPr>
          <p:grpSpPr bwMode="auto">
            <a:xfrm>
              <a:off x="340" y="524"/>
              <a:ext cx="4936" cy="200"/>
              <a:chOff x="340" y="524"/>
              <a:chExt cx="4936" cy="200"/>
            </a:xfrm>
          </p:grpSpPr>
          <p:sp>
            <p:nvSpPr>
              <p:cNvPr id="1091590" name="Line 6"/>
              <p:cNvSpPr>
                <a:spLocks noChangeShapeType="1"/>
              </p:cNvSpPr>
              <p:nvPr/>
            </p:nvSpPr>
            <p:spPr bwMode="auto">
              <a:xfrm>
                <a:off x="340" y="528"/>
                <a:ext cx="69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91591" name="Line 7"/>
              <p:cNvSpPr>
                <a:spLocks noChangeShapeType="1"/>
              </p:cNvSpPr>
              <p:nvPr/>
            </p:nvSpPr>
            <p:spPr bwMode="auto">
              <a:xfrm>
                <a:off x="1042" y="532"/>
                <a:ext cx="0" cy="1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91592" name="Line 8"/>
              <p:cNvSpPr>
                <a:spLocks noChangeShapeType="1"/>
              </p:cNvSpPr>
              <p:nvPr/>
            </p:nvSpPr>
            <p:spPr bwMode="auto">
              <a:xfrm>
                <a:off x="1046" y="720"/>
                <a:ext cx="175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91593" name="Line 9"/>
              <p:cNvSpPr>
                <a:spLocks noChangeShapeType="1"/>
              </p:cNvSpPr>
              <p:nvPr/>
            </p:nvSpPr>
            <p:spPr bwMode="auto">
              <a:xfrm flipV="1">
                <a:off x="2808" y="524"/>
                <a:ext cx="0" cy="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91594" name="Line 10"/>
              <p:cNvSpPr>
                <a:spLocks noChangeShapeType="1"/>
              </p:cNvSpPr>
              <p:nvPr/>
            </p:nvSpPr>
            <p:spPr bwMode="auto">
              <a:xfrm>
                <a:off x="2812" y="528"/>
                <a:ext cx="175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91595" name="Line 11"/>
              <p:cNvSpPr>
                <a:spLocks noChangeShapeType="1"/>
              </p:cNvSpPr>
              <p:nvPr/>
            </p:nvSpPr>
            <p:spPr bwMode="auto">
              <a:xfrm>
                <a:off x="4574" y="532"/>
                <a:ext cx="0" cy="1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91596" name="Line 12"/>
              <p:cNvSpPr>
                <a:spLocks noChangeShapeType="1"/>
              </p:cNvSpPr>
              <p:nvPr/>
            </p:nvSpPr>
            <p:spPr bwMode="auto">
              <a:xfrm>
                <a:off x="4578" y="720"/>
                <a:ext cx="69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sp>
          <p:nvSpPr>
            <p:cNvPr id="1091597" name="Rectangle 13"/>
            <p:cNvSpPr>
              <a:spLocks noChangeArrowheads="1"/>
            </p:cNvSpPr>
            <p:nvPr/>
          </p:nvSpPr>
          <p:spPr bwMode="auto">
            <a:xfrm>
              <a:off x="275" y="524"/>
              <a:ext cx="43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1600">
                  <a:solidFill>
                    <a:srgbClr val="CC3300"/>
                  </a:solidFill>
                  <a:latin typeface="Comic Sans MS" panose="030F0702030302020204" pitchFamily="66" charset="0"/>
                </a:rPr>
                <a:t>Clock</a:t>
              </a:r>
            </a:p>
          </p:txBody>
        </p:sp>
        <p:grpSp>
          <p:nvGrpSpPr>
            <p:cNvPr id="1091598" name="Group 14"/>
            <p:cNvGrpSpPr>
              <a:grpSpLocks/>
            </p:cNvGrpSpPr>
            <p:nvPr/>
          </p:nvGrpSpPr>
          <p:grpSpPr bwMode="auto">
            <a:xfrm>
              <a:off x="668" y="920"/>
              <a:ext cx="776" cy="1140"/>
              <a:chOff x="668" y="920"/>
              <a:chExt cx="776" cy="1140"/>
            </a:xfrm>
          </p:grpSpPr>
          <p:sp>
            <p:nvSpPr>
              <p:cNvPr id="1091599" name="Rectangle 15"/>
              <p:cNvSpPr>
                <a:spLocks noChangeArrowheads="1"/>
              </p:cNvSpPr>
              <p:nvPr/>
            </p:nvSpPr>
            <p:spPr bwMode="auto">
              <a:xfrm>
                <a:off x="968" y="920"/>
                <a:ext cx="176" cy="89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91600" name="Line 16"/>
              <p:cNvSpPr>
                <a:spLocks noChangeShapeType="1"/>
              </p:cNvSpPr>
              <p:nvPr/>
            </p:nvSpPr>
            <p:spPr bwMode="auto">
              <a:xfrm>
                <a:off x="1056" y="1924"/>
                <a:ext cx="0" cy="1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91601" name="Line 17"/>
              <p:cNvSpPr>
                <a:spLocks noChangeShapeType="1"/>
              </p:cNvSpPr>
              <p:nvPr/>
            </p:nvSpPr>
            <p:spPr bwMode="auto">
              <a:xfrm flipV="1">
                <a:off x="1016" y="1672"/>
                <a:ext cx="32" cy="16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91602" name="Line 18"/>
              <p:cNvSpPr>
                <a:spLocks noChangeShapeType="1"/>
              </p:cNvSpPr>
              <p:nvPr/>
            </p:nvSpPr>
            <p:spPr bwMode="auto">
              <a:xfrm>
                <a:off x="1064" y="1688"/>
                <a:ext cx="32" cy="12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91603" name="Oval 19"/>
              <p:cNvSpPr>
                <a:spLocks noChangeArrowheads="1"/>
              </p:cNvSpPr>
              <p:nvPr/>
            </p:nvSpPr>
            <p:spPr bwMode="auto">
              <a:xfrm>
                <a:off x="1016" y="1832"/>
                <a:ext cx="80" cy="8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91604" name="Line 20"/>
              <p:cNvSpPr>
                <a:spLocks noChangeShapeType="1"/>
              </p:cNvSpPr>
              <p:nvPr/>
            </p:nvSpPr>
            <p:spPr bwMode="auto">
              <a:xfrm flipH="1">
                <a:off x="668" y="1056"/>
                <a:ext cx="296"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91605" name="Rectangle 21"/>
              <p:cNvSpPr>
                <a:spLocks noChangeArrowheads="1"/>
              </p:cNvSpPr>
              <p:nvPr/>
            </p:nvSpPr>
            <p:spPr bwMode="auto">
              <a:xfrm>
                <a:off x="755" y="1100"/>
                <a:ext cx="147" cy="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1600">
                    <a:latin typeface="Comic Sans MS" panose="030F0702030302020204" pitchFamily="66" charset="0"/>
                  </a:rPr>
                  <a:t>.</a:t>
                </a:r>
              </a:p>
              <a:p>
                <a:r>
                  <a:rPr lang="en-US" altLang="en-US" sz="1600">
                    <a:latin typeface="Comic Sans MS" panose="030F0702030302020204" pitchFamily="66" charset="0"/>
                  </a:rPr>
                  <a:t>.</a:t>
                </a:r>
              </a:p>
              <a:p>
                <a:r>
                  <a:rPr lang="en-US" altLang="en-US" sz="1600">
                    <a:latin typeface="Comic Sans MS" panose="030F0702030302020204" pitchFamily="66" charset="0"/>
                  </a:rPr>
                  <a:t>.</a:t>
                </a:r>
              </a:p>
            </p:txBody>
          </p:sp>
          <p:sp>
            <p:nvSpPr>
              <p:cNvPr id="1091606" name="Line 22"/>
              <p:cNvSpPr>
                <a:spLocks noChangeShapeType="1"/>
              </p:cNvSpPr>
              <p:nvPr/>
            </p:nvSpPr>
            <p:spPr bwMode="auto">
              <a:xfrm flipH="1">
                <a:off x="668" y="1680"/>
                <a:ext cx="296"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91607" name="Line 23"/>
              <p:cNvSpPr>
                <a:spLocks noChangeShapeType="1"/>
              </p:cNvSpPr>
              <p:nvPr/>
            </p:nvSpPr>
            <p:spPr bwMode="auto">
              <a:xfrm flipH="1">
                <a:off x="1148" y="1056"/>
                <a:ext cx="296"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91608" name="Rectangle 24"/>
              <p:cNvSpPr>
                <a:spLocks noChangeArrowheads="1"/>
              </p:cNvSpPr>
              <p:nvPr/>
            </p:nvSpPr>
            <p:spPr bwMode="auto">
              <a:xfrm>
                <a:off x="1235" y="1100"/>
                <a:ext cx="147" cy="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1600">
                    <a:latin typeface="Comic Sans MS" panose="030F0702030302020204" pitchFamily="66" charset="0"/>
                  </a:rPr>
                  <a:t>.</a:t>
                </a:r>
              </a:p>
              <a:p>
                <a:r>
                  <a:rPr lang="en-US" altLang="en-US" sz="1600">
                    <a:latin typeface="Comic Sans MS" panose="030F0702030302020204" pitchFamily="66" charset="0"/>
                  </a:rPr>
                  <a:t>.</a:t>
                </a:r>
              </a:p>
              <a:p>
                <a:r>
                  <a:rPr lang="en-US" altLang="en-US" sz="1600">
                    <a:latin typeface="Comic Sans MS" panose="030F0702030302020204" pitchFamily="66" charset="0"/>
                  </a:rPr>
                  <a:t>.</a:t>
                </a:r>
              </a:p>
            </p:txBody>
          </p:sp>
          <p:sp>
            <p:nvSpPr>
              <p:cNvPr id="1091609" name="Line 25"/>
              <p:cNvSpPr>
                <a:spLocks noChangeShapeType="1"/>
              </p:cNvSpPr>
              <p:nvPr/>
            </p:nvSpPr>
            <p:spPr bwMode="auto">
              <a:xfrm flipH="1">
                <a:off x="1148" y="1680"/>
                <a:ext cx="296"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grpSp>
          <p:nvGrpSpPr>
            <p:cNvPr id="1091610" name="Group 26"/>
            <p:cNvGrpSpPr>
              <a:grpSpLocks/>
            </p:cNvGrpSpPr>
            <p:nvPr/>
          </p:nvGrpSpPr>
          <p:grpSpPr bwMode="auto">
            <a:xfrm>
              <a:off x="4172" y="920"/>
              <a:ext cx="776" cy="1140"/>
              <a:chOff x="4172" y="920"/>
              <a:chExt cx="776" cy="1140"/>
            </a:xfrm>
          </p:grpSpPr>
          <p:sp>
            <p:nvSpPr>
              <p:cNvPr id="1091611" name="Rectangle 27"/>
              <p:cNvSpPr>
                <a:spLocks noChangeArrowheads="1"/>
              </p:cNvSpPr>
              <p:nvPr/>
            </p:nvSpPr>
            <p:spPr bwMode="auto">
              <a:xfrm>
                <a:off x="4472" y="920"/>
                <a:ext cx="176" cy="89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91612" name="Line 28"/>
              <p:cNvSpPr>
                <a:spLocks noChangeShapeType="1"/>
              </p:cNvSpPr>
              <p:nvPr/>
            </p:nvSpPr>
            <p:spPr bwMode="auto">
              <a:xfrm>
                <a:off x="4560" y="1924"/>
                <a:ext cx="0" cy="1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91613" name="Line 29"/>
              <p:cNvSpPr>
                <a:spLocks noChangeShapeType="1"/>
              </p:cNvSpPr>
              <p:nvPr/>
            </p:nvSpPr>
            <p:spPr bwMode="auto">
              <a:xfrm flipV="1">
                <a:off x="4520" y="1672"/>
                <a:ext cx="32" cy="16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91614" name="Line 30"/>
              <p:cNvSpPr>
                <a:spLocks noChangeShapeType="1"/>
              </p:cNvSpPr>
              <p:nvPr/>
            </p:nvSpPr>
            <p:spPr bwMode="auto">
              <a:xfrm>
                <a:off x="4568" y="1688"/>
                <a:ext cx="32" cy="12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91615" name="Oval 31"/>
              <p:cNvSpPr>
                <a:spLocks noChangeArrowheads="1"/>
              </p:cNvSpPr>
              <p:nvPr/>
            </p:nvSpPr>
            <p:spPr bwMode="auto">
              <a:xfrm>
                <a:off x="4520" y="1832"/>
                <a:ext cx="80" cy="8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91616" name="Line 32"/>
              <p:cNvSpPr>
                <a:spLocks noChangeShapeType="1"/>
              </p:cNvSpPr>
              <p:nvPr/>
            </p:nvSpPr>
            <p:spPr bwMode="auto">
              <a:xfrm flipH="1">
                <a:off x="4172" y="1056"/>
                <a:ext cx="296"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91617" name="Rectangle 33"/>
              <p:cNvSpPr>
                <a:spLocks noChangeArrowheads="1"/>
              </p:cNvSpPr>
              <p:nvPr/>
            </p:nvSpPr>
            <p:spPr bwMode="auto">
              <a:xfrm>
                <a:off x="4259" y="1100"/>
                <a:ext cx="147" cy="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1600">
                    <a:latin typeface="Comic Sans MS" panose="030F0702030302020204" pitchFamily="66" charset="0"/>
                  </a:rPr>
                  <a:t>.</a:t>
                </a:r>
              </a:p>
              <a:p>
                <a:r>
                  <a:rPr lang="en-US" altLang="en-US" sz="1600">
                    <a:latin typeface="Comic Sans MS" panose="030F0702030302020204" pitchFamily="66" charset="0"/>
                  </a:rPr>
                  <a:t>.</a:t>
                </a:r>
              </a:p>
              <a:p>
                <a:r>
                  <a:rPr lang="en-US" altLang="en-US" sz="1600">
                    <a:latin typeface="Comic Sans MS" panose="030F0702030302020204" pitchFamily="66" charset="0"/>
                  </a:rPr>
                  <a:t>.</a:t>
                </a:r>
              </a:p>
            </p:txBody>
          </p:sp>
          <p:sp>
            <p:nvSpPr>
              <p:cNvPr id="1091618" name="Line 34"/>
              <p:cNvSpPr>
                <a:spLocks noChangeShapeType="1"/>
              </p:cNvSpPr>
              <p:nvPr/>
            </p:nvSpPr>
            <p:spPr bwMode="auto">
              <a:xfrm flipH="1">
                <a:off x="4172" y="1680"/>
                <a:ext cx="296"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91619" name="Line 35"/>
              <p:cNvSpPr>
                <a:spLocks noChangeShapeType="1"/>
              </p:cNvSpPr>
              <p:nvPr/>
            </p:nvSpPr>
            <p:spPr bwMode="auto">
              <a:xfrm flipH="1">
                <a:off x="4652" y="1056"/>
                <a:ext cx="296"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91620" name="Rectangle 36"/>
              <p:cNvSpPr>
                <a:spLocks noChangeArrowheads="1"/>
              </p:cNvSpPr>
              <p:nvPr/>
            </p:nvSpPr>
            <p:spPr bwMode="auto">
              <a:xfrm>
                <a:off x="4739" y="1100"/>
                <a:ext cx="147" cy="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1600">
                    <a:latin typeface="Comic Sans MS" panose="030F0702030302020204" pitchFamily="66" charset="0"/>
                  </a:rPr>
                  <a:t>.</a:t>
                </a:r>
              </a:p>
              <a:p>
                <a:r>
                  <a:rPr lang="en-US" altLang="en-US" sz="1600">
                    <a:latin typeface="Comic Sans MS" panose="030F0702030302020204" pitchFamily="66" charset="0"/>
                  </a:rPr>
                  <a:t>.</a:t>
                </a:r>
              </a:p>
              <a:p>
                <a:r>
                  <a:rPr lang="en-US" altLang="en-US" sz="1600">
                    <a:latin typeface="Comic Sans MS" panose="030F0702030302020204" pitchFamily="66" charset="0"/>
                  </a:rPr>
                  <a:t>.</a:t>
                </a:r>
              </a:p>
            </p:txBody>
          </p:sp>
          <p:sp>
            <p:nvSpPr>
              <p:cNvPr id="1091621" name="Line 37"/>
              <p:cNvSpPr>
                <a:spLocks noChangeShapeType="1"/>
              </p:cNvSpPr>
              <p:nvPr/>
            </p:nvSpPr>
            <p:spPr bwMode="auto">
              <a:xfrm flipH="1">
                <a:off x="4652" y="1680"/>
                <a:ext cx="296"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sp>
          <p:nvSpPr>
            <p:cNvPr id="1091622" name="Rectangle 38"/>
            <p:cNvSpPr>
              <a:spLocks noChangeArrowheads="1"/>
            </p:cNvSpPr>
            <p:nvPr/>
          </p:nvSpPr>
          <p:spPr bwMode="auto">
            <a:xfrm>
              <a:off x="1448" y="920"/>
              <a:ext cx="2720" cy="89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91623" name="Rectangle 39"/>
            <p:cNvSpPr>
              <a:spLocks noChangeArrowheads="1"/>
            </p:cNvSpPr>
            <p:nvPr/>
          </p:nvSpPr>
          <p:spPr bwMode="auto">
            <a:xfrm>
              <a:off x="2243" y="1244"/>
              <a:ext cx="119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1600">
                  <a:latin typeface="Comic Sans MS" panose="030F0702030302020204" pitchFamily="66" charset="0"/>
                </a:rPr>
                <a:t>Combination Logic</a:t>
              </a:r>
            </a:p>
          </p:txBody>
        </p:sp>
        <p:grpSp>
          <p:nvGrpSpPr>
            <p:cNvPr id="1091624" name="Group 40"/>
            <p:cNvGrpSpPr>
              <a:grpSpLocks/>
            </p:cNvGrpSpPr>
            <p:nvPr/>
          </p:nvGrpSpPr>
          <p:grpSpPr bwMode="auto">
            <a:xfrm>
              <a:off x="1628" y="1015"/>
              <a:ext cx="768" cy="261"/>
              <a:chOff x="1628" y="1015"/>
              <a:chExt cx="768" cy="261"/>
            </a:xfrm>
          </p:grpSpPr>
          <p:sp>
            <p:nvSpPr>
              <p:cNvPr id="1091625" name="Oval 41"/>
              <p:cNvSpPr>
                <a:spLocks noChangeArrowheads="1"/>
              </p:cNvSpPr>
              <p:nvPr/>
            </p:nvSpPr>
            <p:spPr bwMode="auto">
              <a:xfrm>
                <a:off x="2141" y="1120"/>
                <a:ext cx="51" cy="49"/>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1091626" name="Group 42"/>
              <p:cNvGrpSpPr>
                <a:grpSpLocks/>
              </p:cNvGrpSpPr>
              <p:nvPr/>
            </p:nvGrpSpPr>
            <p:grpSpPr bwMode="auto">
              <a:xfrm>
                <a:off x="1790" y="1015"/>
                <a:ext cx="344" cy="261"/>
                <a:chOff x="1790" y="1015"/>
                <a:chExt cx="344" cy="261"/>
              </a:xfrm>
            </p:grpSpPr>
            <p:sp>
              <p:nvSpPr>
                <p:cNvPr id="1091627" name="Arc 43"/>
                <p:cNvSpPr>
                  <a:spLocks/>
                </p:cNvSpPr>
                <p:nvPr/>
              </p:nvSpPr>
              <p:spPr bwMode="auto">
                <a:xfrm>
                  <a:off x="1994" y="1024"/>
                  <a:ext cx="132" cy="123"/>
                </a:xfrm>
                <a:custGeom>
                  <a:avLst/>
                  <a:gdLst>
                    <a:gd name="G0" fmla="+- 164 0 0"/>
                    <a:gd name="G1" fmla="+- 21600 0 0"/>
                    <a:gd name="G2" fmla="+- 21600 0 0"/>
                    <a:gd name="T0" fmla="*/ 0 w 21763"/>
                    <a:gd name="T1" fmla="*/ 1 h 21600"/>
                    <a:gd name="T2" fmla="*/ 21763 w 21763"/>
                    <a:gd name="T3" fmla="*/ 21423 h 21600"/>
                    <a:gd name="T4" fmla="*/ 164 w 21763"/>
                    <a:gd name="T5" fmla="*/ 21600 h 21600"/>
                  </a:gdLst>
                  <a:ahLst/>
                  <a:cxnLst>
                    <a:cxn ang="0">
                      <a:pos x="T0" y="T1"/>
                    </a:cxn>
                    <a:cxn ang="0">
                      <a:pos x="T2" y="T3"/>
                    </a:cxn>
                    <a:cxn ang="0">
                      <a:pos x="T4" y="T5"/>
                    </a:cxn>
                  </a:cxnLst>
                  <a:rect l="0" t="0" r="r" b="b"/>
                  <a:pathLst>
                    <a:path w="21763" h="21600" fill="none" extrusionOk="0">
                      <a:moveTo>
                        <a:pt x="-1" y="0"/>
                      </a:moveTo>
                      <a:cubicBezTo>
                        <a:pt x="54" y="0"/>
                        <a:pt x="109" y="0"/>
                        <a:pt x="164" y="0"/>
                      </a:cubicBezTo>
                      <a:cubicBezTo>
                        <a:pt x="12024" y="0"/>
                        <a:pt x="21666" y="9563"/>
                        <a:pt x="21763" y="21422"/>
                      </a:cubicBezTo>
                    </a:path>
                    <a:path w="21763" h="21600" stroke="0" extrusionOk="0">
                      <a:moveTo>
                        <a:pt x="-1" y="0"/>
                      </a:moveTo>
                      <a:cubicBezTo>
                        <a:pt x="54" y="0"/>
                        <a:pt x="109" y="0"/>
                        <a:pt x="164" y="0"/>
                      </a:cubicBezTo>
                      <a:cubicBezTo>
                        <a:pt x="12024" y="0"/>
                        <a:pt x="21666" y="9563"/>
                        <a:pt x="21763" y="21422"/>
                      </a:cubicBezTo>
                      <a:lnTo>
                        <a:pt x="164" y="21600"/>
                      </a:lnTo>
                      <a:close/>
                    </a:path>
                  </a:pathLst>
                </a:custGeom>
                <a:noFill/>
                <a:ln w="25400" cap="rnd">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91628" name="Arc 44"/>
                <p:cNvSpPr>
                  <a:spLocks/>
                </p:cNvSpPr>
                <p:nvPr/>
              </p:nvSpPr>
              <p:spPr bwMode="auto">
                <a:xfrm rot="10800000">
                  <a:off x="2003" y="1154"/>
                  <a:ext cx="131" cy="122"/>
                </a:xfrm>
                <a:custGeom>
                  <a:avLst/>
                  <a:gdLst>
                    <a:gd name="G0" fmla="+- 21600 0 0"/>
                    <a:gd name="G1" fmla="+- 21599 0 0"/>
                    <a:gd name="G2" fmla="+- 21600 0 0"/>
                    <a:gd name="T0" fmla="*/ 0 w 21600"/>
                    <a:gd name="T1" fmla="*/ 21599 h 21599"/>
                    <a:gd name="T2" fmla="*/ 2143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8"/>
                      </a:moveTo>
                      <a:cubicBezTo>
                        <a:pt x="0" y="9734"/>
                        <a:pt x="9570" y="90"/>
                        <a:pt x="21434" y="-1"/>
                      </a:cubicBezTo>
                    </a:path>
                    <a:path w="21600" h="21599" stroke="0" extrusionOk="0">
                      <a:moveTo>
                        <a:pt x="0" y="21598"/>
                      </a:moveTo>
                      <a:cubicBezTo>
                        <a:pt x="0" y="9734"/>
                        <a:pt x="9570" y="90"/>
                        <a:pt x="21434" y="-1"/>
                      </a:cubicBezTo>
                      <a:lnTo>
                        <a:pt x="21600" y="21599"/>
                      </a:lnTo>
                      <a:close/>
                    </a:path>
                  </a:pathLst>
                </a:custGeom>
                <a:noFill/>
                <a:ln w="25400" cap="rnd">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91629" name="Line 45"/>
                <p:cNvSpPr>
                  <a:spLocks noChangeShapeType="1"/>
                </p:cNvSpPr>
                <p:nvPr/>
              </p:nvSpPr>
              <p:spPr bwMode="auto">
                <a:xfrm flipH="1">
                  <a:off x="1790" y="1015"/>
                  <a:ext cx="212"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91630" name="Line 46"/>
                <p:cNvSpPr>
                  <a:spLocks noChangeShapeType="1"/>
                </p:cNvSpPr>
                <p:nvPr/>
              </p:nvSpPr>
              <p:spPr bwMode="auto">
                <a:xfrm>
                  <a:off x="1798" y="1023"/>
                  <a:ext cx="0" cy="24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91631" name="Line 47"/>
                <p:cNvSpPr>
                  <a:spLocks noChangeShapeType="1"/>
                </p:cNvSpPr>
                <p:nvPr/>
              </p:nvSpPr>
              <p:spPr bwMode="auto">
                <a:xfrm flipH="1">
                  <a:off x="1790" y="1276"/>
                  <a:ext cx="212"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sp>
            <p:nvSpPr>
              <p:cNvPr id="1091632" name="Line 48"/>
              <p:cNvSpPr>
                <a:spLocks noChangeShapeType="1"/>
              </p:cNvSpPr>
              <p:nvPr/>
            </p:nvSpPr>
            <p:spPr bwMode="auto">
              <a:xfrm flipH="1">
                <a:off x="1628" y="1080"/>
                <a:ext cx="17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91633" name="Line 49"/>
              <p:cNvSpPr>
                <a:spLocks noChangeShapeType="1"/>
              </p:cNvSpPr>
              <p:nvPr/>
            </p:nvSpPr>
            <p:spPr bwMode="auto">
              <a:xfrm flipH="1">
                <a:off x="1628" y="1211"/>
                <a:ext cx="17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91634" name="Line 50"/>
              <p:cNvSpPr>
                <a:spLocks noChangeShapeType="1"/>
              </p:cNvSpPr>
              <p:nvPr/>
            </p:nvSpPr>
            <p:spPr bwMode="auto">
              <a:xfrm>
                <a:off x="2204" y="1145"/>
                <a:ext cx="19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grpSp>
          <p:nvGrpSpPr>
            <p:cNvPr id="1091635" name="Group 51"/>
            <p:cNvGrpSpPr>
              <a:grpSpLocks/>
            </p:cNvGrpSpPr>
            <p:nvPr/>
          </p:nvGrpSpPr>
          <p:grpSpPr bwMode="auto">
            <a:xfrm>
              <a:off x="1564" y="1449"/>
              <a:ext cx="736" cy="253"/>
              <a:chOff x="1564" y="1449"/>
              <a:chExt cx="736" cy="253"/>
            </a:xfrm>
          </p:grpSpPr>
          <p:grpSp>
            <p:nvGrpSpPr>
              <p:cNvPr id="1091636" name="Group 52"/>
              <p:cNvGrpSpPr>
                <a:grpSpLocks/>
              </p:cNvGrpSpPr>
              <p:nvPr/>
            </p:nvGrpSpPr>
            <p:grpSpPr bwMode="auto">
              <a:xfrm>
                <a:off x="1702" y="1449"/>
                <a:ext cx="361" cy="253"/>
                <a:chOff x="1702" y="1449"/>
                <a:chExt cx="361" cy="253"/>
              </a:xfrm>
            </p:grpSpPr>
            <p:sp>
              <p:nvSpPr>
                <p:cNvPr id="1091637" name="Arc 53"/>
                <p:cNvSpPr>
                  <a:spLocks/>
                </p:cNvSpPr>
                <p:nvPr/>
              </p:nvSpPr>
              <p:spPr bwMode="auto">
                <a:xfrm>
                  <a:off x="1730" y="1449"/>
                  <a:ext cx="276" cy="122"/>
                </a:xfrm>
                <a:custGeom>
                  <a:avLst/>
                  <a:gdLst>
                    <a:gd name="G0" fmla="+- 79 0 0"/>
                    <a:gd name="G1" fmla="+- 21600 0 0"/>
                    <a:gd name="G2" fmla="+- 21600 0 0"/>
                    <a:gd name="T0" fmla="*/ 0 w 21679"/>
                    <a:gd name="T1" fmla="*/ 0 h 21600"/>
                    <a:gd name="T2" fmla="*/ 21679 w 21679"/>
                    <a:gd name="T3" fmla="*/ 21600 h 21600"/>
                    <a:gd name="T4" fmla="*/ 79 w 21679"/>
                    <a:gd name="T5" fmla="*/ 21600 h 21600"/>
                  </a:gdLst>
                  <a:ahLst/>
                  <a:cxnLst>
                    <a:cxn ang="0">
                      <a:pos x="T0" y="T1"/>
                    </a:cxn>
                    <a:cxn ang="0">
                      <a:pos x="T2" y="T3"/>
                    </a:cxn>
                    <a:cxn ang="0">
                      <a:pos x="T4" y="T5"/>
                    </a:cxn>
                  </a:cxnLst>
                  <a:rect l="0" t="0" r="r" b="b"/>
                  <a:pathLst>
                    <a:path w="21679" h="21600" fill="none" extrusionOk="0">
                      <a:moveTo>
                        <a:pt x="0" y="0"/>
                      </a:moveTo>
                      <a:cubicBezTo>
                        <a:pt x="26" y="0"/>
                        <a:pt x="52" y="0"/>
                        <a:pt x="79" y="0"/>
                      </a:cubicBezTo>
                      <a:cubicBezTo>
                        <a:pt x="12008" y="0"/>
                        <a:pt x="21679" y="9670"/>
                        <a:pt x="21679" y="21600"/>
                      </a:cubicBezTo>
                    </a:path>
                    <a:path w="21679" h="21600" stroke="0" extrusionOk="0">
                      <a:moveTo>
                        <a:pt x="0" y="0"/>
                      </a:moveTo>
                      <a:cubicBezTo>
                        <a:pt x="26" y="0"/>
                        <a:pt x="52" y="0"/>
                        <a:pt x="79" y="0"/>
                      </a:cubicBezTo>
                      <a:cubicBezTo>
                        <a:pt x="12008" y="0"/>
                        <a:pt x="21679" y="9670"/>
                        <a:pt x="21679" y="21600"/>
                      </a:cubicBezTo>
                      <a:lnTo>
                        <a:pt x="79" y="21600"/>
                      </a:lnTo>
                      <a:close/>
                    </a:path>
                  </a:pathLst>
                </a:custGeom>
                <a:noFill/>
                <a:ln w="25400" cap="rnd">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91638" name="Arc 54"/>
                <p:cNvSpPr>
                  <a:spLocks/>
                </p:cNvSpPr>
                <p:nvPr/>
              </p:nvSpPr>
              <p:spPr bwMode="auto">
                <a:xfrm rot="10800000">
                  <a:off x="1739" y="1580"/>
                  <a:ext cx="275" cy="122"/>
                </a:xfrm>
                <a:custGeom>
                  <a:avLst/>
                  <a:gdLst>
                    <a:gd name="G0" fmla="+- 21600 0 0"/>
                    <a:gd name="G1" fmla="+- 21600 0 0"/>
                    <a:gd name="G2" fmla="+- 21600 0 0"/>
                    <a:gd name="T0" fmla="*/ 0 w 21600"/>
                    <a:gd name="T1" fmla="*/ 21600 h 21600"/>
                    <a:gd name="T2" fmla="*/ 21521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599"/>
                      </a:moveTo>
                      <a:cubicBezTo>
                        <a:pt x="0" y="9701"/>
                        <a:pt x="9622" y="43"/>
                        <a:pt x="21521" y="0"/>
                      </a:cubicBezTo>
                    </a:path>
                    <a:path w="21600" h="21600" stroke="0" extrusionOk="0">
                      <a:moveTo>
                        <a:pt x="0" y="21599"/>
                      </a:moveTo>
                      <a:cubicBezTo>
                        <a:pt x="0" y="9701"/>
                        <a:pt x="9622" y="43"/>
                        <a:pt x="21521" y="0"/>
                      </a:cubicBezTo>
                      <a:lnTo>
                        <a:pt x="21600" y="21600"/>
                      </a:lnTo>
                      <a:close/>
                    </a:path>
                  </a:pathLst>
                </a:custGeom>
                <a:noFill/>
                <a:ln w="25400" cap="rnd">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91639" name="Oval 55"/>
                <p:cNvSpPr>
                  <a:spLocks noChangeArrowheads="1"/>
                </p:cNvSpPr>
                <p:nvPr/>
              </p:nvSpPr>
              <p:spPr bwMode="auto">
                <a:xfrm>
                  <a:off x="2021" y="1553"/>
                  <a:ext cx="42" cy="35"/>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91640" name="Arc 56"/>
                <p:cNvSpPr>
                  <a:spLocks/>
                </p:cNvSpPr>
                <p:nvPr/>
              </p:nvSpPr>
              <p:spPr bwMode="auto">
                <a:xfrm>
                  <a:off x="1702" y="1449"/>
                  <a:ext cx="79" cy="122"/>
                </a:xfrm>
                <a:custGeom>
                  <a:avLst/>
                  <a:gdLst>
                    <a:gd name="G0" fmla="+- 279 0 0"/>
                    <a:gd name="G1" fmla="+- 21600 0 0"/>
                    <a:gd name="G2" fmla="+- 21600 0 0"/>
                    <a:gd name="T0" fmla="*/ 0 w 21879"/>
                    <a:gd name="T1" fmla="*/ 2 h 21600"/>
                    <a:gd name="T2" fmla="*/ 21879 w 21879"/>
                    <a:gd name="T3" fmla="*/ 21600 h 21600"/>
                    <a:gd name="T4" fmla="*/ 279 w 21879"/>
                    <a:gd name="T5" fmla="*/ 21600 h 21600"/>
                  </a:gdLst>
                  <a:ahLst/>
                  <a:cxnLst>
                    <a:cxn ang="0">
                      <a:pos x="T0" y="T1"/>
                    </a:cxn>
                    <a:cxn ang="0">
                      <a:pos x="T2" y="T3"/>
                    </a:cxn>
                    <a:cxn ang="0">
                      <a:pos x="T4" y="T5"/>
                    </a:cxn>
                  </a:cxnLst>
                  <a:rect l="0" t="0" r="r" b="b"/>
                  <a:pathLst>
                    <a:path w="21879" h="21600" fill="none" extrusionOk="0">
                      <a:moveTo>
                        <a:pt x="-1" y="1"/>
                      </a:moveTo>
                      <a:cubicBezTo>
                        <a:pt x="92" y="0"/>
                        <a:pt x="185" y="0"/>
                        <a:pt x="279" y="0"/>
                      </a:cubicBezTo>
                      <a:cubicBezTo>
                        <a:pt x="12208" y="0"/>
                        <a:pt x="21879" y="9670"/>
                        <a:pt x="21879" y="21600"/>
                      </a:cubicBezTo>
                    </a:path>
                    <a:path w="21879" h="21600" stroke="0" extrusionOk="0">
                      <a:moveTo>
                        <a:pt x="-1" y="1"/>
                      </a:moveTo>
                      <a:cubicBezTo>
                        <a:pt x="92" y="0"/>
                        <a:pt x="185" y="0"/>
                        <a:pt x="279" y="0"/>
                      </a:cubicBezTo>
                      <a:cubicBezTo>
                        <a:pt x="12208" y="0"/>
                        <a:pt x="21879" y="9670"/>
                        <a:pt x="21879" y="21600"/>
                      </a:cubicBezTo>
                      <a:lnTo>
                        <a:pt x="279" y="21600"/>
                      </a:lnTo>
                      <a:close/>
                    </a:path>
                  </a:pathLst>
                </a:custGeom>
                <a:noFill/>
                <a:ln w="25400" cap="rnd">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91641" name="Arc 57"/>
                <p:cNvSpPr>
                  <a:spLocks/>
                </p:cNvSpPr>
                <p:nvPr/>
              </p:nvSpPr>
              <p:spPr bwMode="auto">
                <a:xfrm rot="10800000">
                  <a:off x="1711" y="1580"/>
                  <a:ext cx="78" cy="122"/>
                </a:xfrm>
                <a:custGeom>
                  <a:avLst/>
                  <a:gdLst>
                    <a:gd name="G0" fmla="+- 21600 0 0"/>
                    <a:gd name="G1" fmla="+- 21598 0 0"/>
                    <a:gd name="G2" fmla="+- 21600 0 0"/>
                    <a:gd name="T0" fmla="*/ 0 w 21600"/>
                    <a:gd name="T1" fmla="*/ 21598 h 21598"/>
                    <a:gd name="T2" fmla="*/ 21321 w 21600"/>
                    <a:gd name="T3" fmla="*/ 0 h 21598"/>
                    <a:gd name="T4" fmla="*/ 21600 w 21600"/>
                    <a:gd name="T5" fmla="*/ 21598 h 21598"/>
                  </a:gdLst>
                  <a:ahLst/>
                  <a:cxnLst>
                    <a:cxn ang="0">
                      <a:pos x="T0" y="T1"/>
                    </a:cxn>
                    <a:cxn ang="0">
                      <a:pos x="T2" y="T3"/>
                    </a:cxn>
                    <a:cxn ang="0">
                      <a:pos x="T4" y="T5"/>
                    </a:cxn>
                  </a:cxnLst>
                  <a:rect l="0" t="0" r="r" b="b"/>
                  <a:pathLst>
                    <a:path w="21600" h="21598" fill="none" extrusionOk="0">
                      <a:moveTo>
                        <a:pt x="0" y="21597"/>
                      </a:moveTo>
                      <a:cubicBezTo>
                        <a:pt x="0" y="9777"/>
                        <a:pt x="9501" y="152"/>
                        <a:pt x="21320" y="-1"/>
                      </a:cubicBezTo>
                    </a:path>
                    <a:path w="21600" h="21598" stroke="0" extrusionOk="0">
                      <a:moveTo>
                        <a:pt x="0" y="21597"/>
                      </a:moveTo>
                      <a:cubicBezTo>
                        <a:pt x="0" y="9777"/>
                        <a:pt x="9501" y="152"/>
                        <a:pt x="21320" y="-1"/>
                      </a:cubicBezTo>
                      <a:lnTo>
                        <a:pt x="21600" y="21598"/>
                      </a:lnTo>
                      <a:close/>
                    </a:path>
                  </a:pathLst>
                </a:custGeom>
                <a:noFill/>
                <a:ln w="25400" cap="rnd">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sp>
            <p:nvSpPr>
              <p:cNvPr id="1091642" name="Line 58"/>
              <p:cNvSpPr>
                <a:spLocks noChangeShapeType="1"/>
              </p:cNvSpPr>
              <p:nvPr/>
            </p:nvSpPr>
            <p:spPr bwMode="auto">
              <a:xfrm>
                <a:off x="2075" y="1571"/>
                <a:ext cx="22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91643" name="Line 59"/>
              <p:cNvSpPr>
                <a:spLocks noChangeShapeType="1"/>
              </p:cNvSpPr>
              <p:nvPr/>
            </p:nvSpPr>
            <p:spPr bwMode="auto">
              <a:xfrm flipH="1">
                <a:off x="1564" y="1505"/>
                <a:ext cx="21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91644" name="Line 60"/>
              <p:cNvSpPr>
                <a:spLocks noChangeShapeType="1"/>
              </p:cNvSpPr>
              <p:nvPr/>
            </p:nvSpPr>
            <p:spPr bwMode="auto">
              <a:xfrm flipH="1">
                <a:off x="1564" y="1636"/>
                <a:ext cx="21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grpSp>
          <p:nvGrpSpPr>
            <p:cNvPr id="1091645" name="Group 61"/>
            <p:cNvGrpSpPr>
              <a:grpSpLocks/>
            </p:cNvGrpSpPr>
            <p:nvPr/>
          </p:nvGrpSpPr>
          <p:grpSpPr bwMode="auto">
            <a:xfrm>
              <a:off x="2476" y="1476"/>
              <a:ext cx="569" cy="212"/>
              <a:chOff x="2476" y="1476"/>
              <a:chExt cx="569" cy="212"/>
            </a:xfrm>
          </p:grpSpPr>
          <p:grpSp>
            <p:nvGrpSpPr>
              <p:cNvPr id="1091646" name="Group 62"/>
              <p:cNvGrpSpPr>
                <a:grpSpLocks/>
              </p:cNvGrpSpPr>
              <p:nvPr/>
            </p:nvGrpSpPr>
            <p:grpSpPr bwMode="auto">
              <a:xfrm>
                <a:off x="2640" y="1476"/>
                <a:ext cx="201" cy="212"/>
                <a:chOff x="2640" y="1476"/>
                <a:chExt cx="201" cy="212"/>
              </a:xfrm>
            </p:grpSpPr>
            <p:sp>
              <p:nvSpPr>
                <p:cNvPr id="1091647" name="Oval 63"/>
                <p:cNvSpPr>
                  <a:spLocks noChangeArrowheads="1"/>
                </p:cNvSpPr>
                <p:nvPr/>
              </p:nvSpPr>
              <p:spPr bwMode="auto">
                <a:xfrm>
                  <a:off x="2789" y="1557"/>
                  <a:ext cx="52" cy="5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91648" name="Line 64"/>
                <p:cNvSpPr>
                  <a:spLocks noChangeShapeType="1"/>
                </p:cNvSpPr>
                <p:nvPr/>
              </p:nvSpPr>
              <p:spPr bwMode="auto">
                <a:xfrm flipH="1" flipV="1">
                  <a:off x="2640" y="1476"/>
                  <a:ext cx="149" cy="11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91649" name="Line 65"/>
                <p:cNvSpPr>
                  <a:spLocks noChangeShapeType="1"/>
                </p:cNvSpPr>
                <p:nvPr/>
              </p:nvSpPr>
              <p:spPr bwMode="auto">
                <a:xfrm flipH="1">
                  <a:off x="2640" y="1591"/>
                  <a:ext cx="149" cy="81"/>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91650" name="Line 66"/>
                <p:cNvSpPr>
                  <a:spLocks noChangeShapeType="1"/>
                </p:cNvSpPr>
                <p:nvPr/>
              </p:nvSpPr>
              <p:spPr bwMode="auto">
                <a:xfrm flipV="1">
                  <a:off x="2648" y="1476"/>
                  <a:ext cx="0" cy="21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sp>
            <p:nvSpPr>
              <p:cNvPr id="1091651" name="Line 67"/>
              <p:cNvSpPr>
                <a:spLocks noChangeShapeType="1"/>
              </p:cNvSpPr>
              <p:nvPr/>
            </p:nvSpPr>
            <p:spPr bwMode="auto">
              <a:xfrm flipH="1">
                <a:off x="2476" y="1583"/>
                <a:ext cx="1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91652" name="Line 68"/>
              <p:cNvSpPr>
                <a:spLocks noChangeShapeType="1"/>
              </p:cNvSpPr>
              <p:nvPr/>
            </p:nvSpPr>
            <p:spPr bwMode="auto">
              <a:xfrm>
                <a:off x="2853" y="1583"/>
                <a:ext cx="19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grpSp>
          <p:nvGrpSpPr>
            <p:cNvPr id="1091653" name="Group 69"/>
            <p:cNvGrpSpPr>
              <a:grpSpLocks/>
            </p:cNvGrpSpPr>
            <p:nvPr/>
          </p:nvGrpSpPr>
          <p:grpSpPr bwMode="auto">
            <a:xfrm>
              <a:off x="2620" y="996"/>
              <a:ext cx="569" cy="212"/>
              <a:chOff x="2620" y="996"/>
              <a:chExt cx="569" cy="212"/>
            </a:xfrm>
          </p:grpSpPr>
          <p:grpSp>
            <p:nvGrpSpPr>
              <p:cNvPr id="1091654" name="Group 70"/>
              <p:cNvGrpSpPr>
                <a:grpSpLocks/>
              </p:cNvGrpSpPr>
              <p:nvPr/>
            </p:nvGrpSpPr>
            <p:grpSpPr bwMode="auto">
              <a:xfrm>
                <a:off x="2784" y="996"/>
                <a:ext cx="201" cy="212"/>
                <a:chOff x="2784" y="996"/>
                <a:chExt cx="201" cy="212"/>
              </a:xfrm>
            </p:grpSpPr>
            <p:sp>
              <p:nvSpPr>
                <p:cNvPr id="1091655" name="Oval 71"/>
                <p:cNvSpPr>
                  <a:spLocks noChangeArrowheads="1"/>
                </p:cNvSpPr>
                <p:nvPr/>
              </p:nvSpPr>
              <p:spPr bwMode="auto">
                <a:xfrm>
                  <a:off x="2933" y="1077"/>
                  <a:ext cx="52" cy="5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91656" name="Line 72"/>
                <p:cNvSpPr>
                  <a:spLocks noChangeShapeType="1"/>
                </p:cNvSpPr>
                <p:nvPr/>
              </p:nvSpPr>
              <p:spPr bwMode="auto">
                <a:xfrm flipH="1" flipV="1">
                  <a:off x="2784" y="996"/>
                  <a:ext cx="149" cy="11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91657" name="Line 73"/>
                <p:cNvSpPr>
                  <a:spLocks noChangeShapeType="1"/>
                </p:cNvSpPr>
                <p:nvPr/>
              </p:nvSpPr>
              <p:spPr bwMode="auto">
                <a:xfrm flipH="1">
                  <a:off x="2784" y="1111"/>
                  <a:ext cx="149" cy="81"/>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91658" name="Line 74"/>
                <p:cNvSpPr>
                  <a:spLocks noChangeShapeType="1"/>
                </p:cNvSpPr>
                <p:nvPr/>
              </p:nvSpPr>
              <p:spPr bwMode="auto">
                <a:xfrm flipV="1">
                  <a:off x="2792" y="996"/>
                  <a:ext cx="0" cy="21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sp>
            <p:nvSpPr>
              <p:cNvPr id="1091659" name="Line 75"/>
              <p:cNvSpPr>
                <a:spLocks noChangeShapeType="1"/>
              </p:cNvSpPr>
              <p:nvPr/>
            </p:nvSpPr>
            <p:spPr bwMode="auto">
              <a:xfrm flipH="1">
                <a:off x="2620" y="1103"/>
                <a:ext cx="1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91660" name="Line 76"/>
              <p:cNvSpPr>
                <a:spLocks noChangeShapeType="1"/>
              </p:cNvSpPr>
              <p:nvPr/>
            </p:nvSpPr>
            <p:spPr bwMode="auto">
              <a:xfrm>
                <a:off x="2997" y="1103"/>
                <a:ext cx="19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grpSp>
          <p:nvGrpSpPr>
            <p:cNvPr id="1091661" name="Group 77"/>
            <p:cNvGrpSpPr>
              <a:grpSpLocks/>
            </p:cNvGrpSpPr>
            <p:nvPr/>
          </p:nvGrpSpPr>
          <p:grpSpPr bwMode="auto">
            <a:xfrm>
              <a:off x="3340" y="1017"/>
              <a:ext cx="736" cy="253"/>
              <a:chOff x="3340" y="1017"/>
              <a:chExt cx="736" cy="253"/>
            </a:xfrm>
          </p:grpSpPr>
          <p:grpSp>
            <p:nvGrpSpPr>
              <p:cNvPr id="1091662" name="Group 78"/>
              <p:cNvGrpSpPr>
                <a:grpSpLocks/>
              </p:cNvGrpSpPr>
              <p:nvPr/>
            </p:nvGrpSpPr>
            <p:grpSpPr bwMode="auto">
              <a:xfrm>
                <a:off x="3478" y="1017"/>
                <a:ext cx="361" cy="253"/>
                <a:chOff x="3478" y="1017"/>
                <a:chExt cx="361" cy="253"/>
              </a:xfrm>
            </p:grpSpPr>
            <p:sp>
              <p:nvSpPr>
                <p:cNvPr id="1091663" name="Arc 79"/>
                <p:cNvSpPr>
                  <a:spLocks/>
                </p:cNvSpPr>
                <p:nvPr/>
              </p:nvSpPr>
              <p:spPr bwMode="auto">
                <a:xfrm>
                  <a:off x="3506" y="1017"/>
                  <a:ext cx="276" cy="122"/>
                </a:xfrm>
                <a:custGeom>
                  <a:avLst/>
                  <a:gdLst>
                    <a:gd name="G0" fmla="+- 79 0 0"/>
                    <a:gd name="G1" fmla="+- 21600 0 0"/>
                    <a:gd name="G2" fmla="+- 21600 0 0"/>
                    <a:gd name="T0" fmla="*/ 0 w 21679"/>
                    <a:gd name="T1" fmla="*/ 0 h 21600"/>
                    <a:gd name="T2" fmla="*/ 21679 w 21679"/>
                    <a:gd name="T3" fmla="*/ 21600 h 21600"/>
                    <a:gd name="T4" fmla="*/ 79 w 21679"/>
                    <a:gd name="T5" fmla="*/ 21600 h 21600"/>
                  </a:gdLst>
                  <a:ahLst/>
                  <a:cxnLst>
                    <a:cxn ang="0">
                      <a:pos x="T0" y="T1"/>
                    </a:cxn>
                    <a:cxn ang="0">
                      <a:pos x="T2" y="T3"/>
                    </a:cxn>
                    <a:cxn ang="0">
                      <a:pos x="T4" y="T5"/>
                    </a:cxn>
                  </a:cxnLst>
                  <a:rect l="0" t="0" r="r" b="b"/>
                  <a:pathLst>
                    <a:path w="21679" h="21600" fill="none" extrusionOk="0">
                      <a:moveTo>
                        <a:pt x="0" y="0"/>
                      </a:moveTo>
                      <a:cubicBezTo>
                        <a:pt x="26" y="0"/>
                        <a:pt x="52" y="0"/>
                        <a:pt x="79" y="0"/>
                      </a:cubicBezTo>
                      <a:cubicBezTo>
                        <a:pt x="12008" y="0"/>
                        <a:pt x="21679" y="9670"/>
                        <a:pt x="21679" y="21600"/>
                      </a:cubicBezTo>
                    </a:path>
                    <a:path w="21679" h="21600" stroke="0" extrusionOk="0">
                      <a:moveTo>
                        <a:pt x="0" y="0"/>
                      </a:moveTo>
                      <a:cubicBezTo>
                        <a:pt x="26" y="0"/>
                        <a:pt x="52" y="0"/>
                        <a:pt x="79" y="0"/>
                      </a:cubicBezTo>
                      <a:cubicBezTo>
                        <a:pt x="12008" y="0"/>
                        <a:pt x="21679" y="9670"/>
                        <a:pt x="21679" y="21600"/>
                      </a:cubicBezTo>
                      <a:lnTo>
                        <a:pt x="79" y="21600"/>
                      </a:lnTo>
                      <a:close/>
                    </a:path>
                  </a:pathLst>
                </a:custGeom>
                <a:noFill/>
                <a:ln w="25400" cap="rnd">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91664" name="Arc 80"/>
                <p:cNvSpPr>
                  <a:spLocks/>
                </p:cNvSpPr>
                <p:nvPr/>
              </p:nvSpPr>
              <p:spPr bwMode="auto">
                <a:xfrm rot="10800000">
                  <a:off x="3515" y="1148"/>
                  <a:ext cx="275" cy="122"/>
                </a:xfrm>
                <a:custGeom>
                  <a:avLst/>
                  <a:gdLst>
                    <a:gd name="G0" fmla="+- 21600 0 0"/>
                    <a:gd name="G1" fmla="+- 21600 0 0"/>
                    <a:gd name="G2" fmla="+- 21600 0 0"/>
                    <a:gd name="T0" fmla="*/ 0 w 21600"/>
                    <a:gd name="T1" fmla="*/ 21600 h 21600"/>
                    <a:gd name="T2" fmla="*/ 21521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599"/>
                      </a:moveTo>
                      <a:cubicBezTo>
                        <a:pt x="0" y="9701"/>
                        <a:pt x="9622" y="43"/>
                        <a:pt x="21521" y="0"/>
                      </a:cubicBezTo>
                    </a:path>
                    <a:path w="21600" h="21600" stroke="0" extrusionOk="0">
                      <a:moveTo>
                        <a:pt x="0" y="21599"/>
                      </a:moveTo>
                      <a:cubicBezTo>
                        <a:pt x="0" y="9701"/>
                        <a:pt x="9622" y="43"/>
                        <a:pt x="21521" y="0"/>
                      </a:cubicBezTo>
                      <a:lnTo>
                        <a:pt x="21600" y="21600"/>
                      </a:lnTo>
                      <a:close/>
                    </a:path>
                  </a:pathLst>
                </a:custGeom>
                <a:noFill/>
                <a:ln w="25400" cap="rnd">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91665" name="Oval 81"/>
                <p:cNvSpPr>
                  <a:spLocks noChangeArrowheads="1"/>
                </p:cNvSpPr>
                <p:nvPr/>
              </p:nvSpPr>
              <p:spPr bwMode="auto">
                <a:xfrm>
                  <a:off x="3797" y="1121"/>
                  <a:ext cx="42" cy="35"/>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91666" name="Arc 82"/>
                <p:cNvSpPr>
                  <a:spLocks/>
                </p:cNvSpPr>
                <p:nvPr/>
              </p:nvSpPr>
              <p:spPr bwMode="auto">
                <a:xfrm>
                  <a:off x="3478" y="1017"/>
                  <a:ext cx="79" cy="122"/>
                </a:xfrm>
                <a:custGeom>
                  <a:avLst/>
                  <a:gdLst>
                    <a:gd name="G0" fmla="+- 279 0 0"/>
                    <a:gd name="G1" fmla="+- 21600 0 0"/>
                    <a:gd name="G2" fmla="+- 21600 0 0"/>
                    <a:gd name="T0" fmla="*/ 0 w 21879"/>
                    <a:gd name="T1" fmla="*/ 2 h 21600"/>
                    <a:gd name="T2" fmla="*/ 21879 w 21879"/>
                    <a:gd name="T3" fmla="*/ 21600 h 21600"/>
                    <a:gd name="T4" fmla="*/ 279 w 21879"/>
                    <a:gd name="T5" fmla="*/ 21600 h 21600"/>
                  </a:gdLst>
                  <a:ahLst/>
                  <a:cxnLst>
                    <a:cxn ang="0">
                      <a:pos x="T0" y="T1"/>
                    </a:cxn>
                    <a:cxn ang="0">
                      <a:pos x="T2" y="T3"/>
                    </a:cxn>
                    <a:cxn ang="0">
                      <a:pos x="T4" y="T5"/>
                    </a:cxn>
                  </a:cxnLst>
                  <a:rect l="0" t="0" r="r" b="b"/>
                  <a:pathLst>
                    <a:path w="21879" h="21600" fill="none" extrusionOk="0">
                      <a:moveTo>
                        <a:pt x="-1" y="1"/>
                      </a:moveTo>
                      <a:cubicBezTo>
                        <a:pt x="92" y="0"/>
                        <a:pt x="185" y="0"/>
                        <a:pt x="279" y="0"/>
                      </a:cubicBezTo>
                      <a:cubicBezTo>
                        <a:pt x="12208" y="0"/>
                        <a:pt x="21879" y="9670"/>
                        <a:pt x="21879" y="21600"/>
                      </a:cubicBezTo>
                    </a:path>
                    <a:path w="21879" h="21600" stroke="0" extrusionOk="0">
                      <a:moveTo>
                        <a:pt x="-1" y="1"/>
                      </a:moveTo>
                      <a:cubicBezTo>
                        <a:pt x="92" y="0"/>
                        <a:pt x="185" y="0"/>
                        <a:pt x="279" y="0"/>
                      </a:cubicBezTo>
                      <a:cubicBezTo>
                        <a:pt x="12208" y="0"/>
                        <a:pt x="21879" y="9670"/>
                        <a:pt x="21879" y="21600"/>
                      </a:cubicBezTo>
                      <a:lnTo>
                        <a:pt x="279" y="21600"/>
                      </a:lnTo>
                      <a:close/>
                    </a:path>
                  </a:pathLst>
                </a:custGeom>
                <a:noFill/>
                <a:ln w="25400" cap="rnd">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91667" name="Arc 83"/>
                <p:cNvSpPr>
                  <a:spLocks/>
                </p:cNvSpPr>
                <p:nvPr/>
              </p:nvSpPr>
              <p:spPr bwMode="auto">
                <a:xfrm rot="10800000">
                  <a:off x="3487" y="1148"/>
                  <a:ext cx="78" cy="122"/>
                </a:xfrm>
                <a:custGeom>
                  <a:avLst/>
                  <a:gdLst>
                    <a:gd name="G0" fmla="+- 21600 0 0"/>
                    <a:gd name="G1" fmla="+- 21598 0 0"/>
                    <a:gd name="G2" fmla="+- 21600 0 0"/>
                    <a:gd name="T0" fmla="*/ 0 w 21600"/>
                    <a:gd name="T1" fmla="*/ 21598 h 21598"/>
                    <a:gd name="T2" fmla="*/ 21321 w 21600"/>
                    <a:gd name="T3" fmla="*/ 0 h 21598"/>
                    <a:gd name="T4" fmla="*/ 21600 w 21600"/>
                    <a:gd name="T5" fmla="*/ 21598 h 21598"/>
                  </a:gdLst>
                  <a:ahLst/>
                  <a:cxnLst>
                    <a:cxn ang="0">
                      <a:pos x="T0" y="T1"/>
                    </a:cxn>
                    <a:cxn ang="0">
                      <a:pos x="T2" y="T3"/>
                    </a:cxn>
                    <a:cxn ang="0">
                      <a:pos x="T4" y="T5"/>
                    </a:cxn>
                  </a:cxnLst>
                  <a:rect l="0" t="0" r="r" b="b"/>
                  <a:pathLst>
                    <a:path w="21600" h="21598" fill="none" extrusionOk="0">
                      <a:moveTo>
                        <a:pt x="0" y="21597"/>
                      </a:moveTo>
                      <a:cubicBezTo>
                        <a:pt x="0" y="9777"/>
                        <a:pt x="9501" y="152"/>
                        <a:pt x="21320" y="-1"/>
                      </a:cubicBezTo>
                    </a:path>
                    <a:path w="21600" h="21598" stroke="0" extrusionOk="0">
                      <a:moveTo>
                        <a:pt x="0" y="21597"/>
                      </a:moveTo>
                      <a:cubicBezTo>
                        <a:pt x="0" y="9777"/>
                        <a:pt x="9501" y="152"/>
                        <a:pt x="21320" y="-1"/>
                      </a:cubicBezTo>
                      <a:lnTo>
                        <a:pt x="21600" y="21598"/>
                      </a:lnTo>
                      <a:close/>
                    </a:path>
                  </a:pathLst>
                </a:custGeom>
                <a:noFill/>
                <a:ln w="25400" cap="rnd">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sp>
            <p:nvSpPr>
              <p:cNvPr id="1091668" name="Line 84"/>
              <p:cNvSpPr>
                <a:spLocks noChangeShapeType="1"/>
              </p:cNvSpPr>
              <p:nvPr/>
            </p:nvSpPr>
            <p:spPr bwMode="auto">
              <a:xfrm>
                <a:off x="3851" y="1139"/>
                <a:ext cx="22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91669" name="Line 85"/>
              <p:cNvSpPr>
                <a:spLocks noChangeShapeType="1"/>
              </p:cNvSpPr>
              <p:nvPr/>
            </p:nvSpPr>
            <p:spPr bwMode="auto">
              <a:xfrm flipH="1">
                <a:off x="3340" y="1073"/>
                <a:ext cx="21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91670" name="Line 86"/>
              <p:cNvSpPr>
                <a:spLocks noChangeShapeType="1"/>
              </p:cNvSpPr>
              <p:nvPr/>
            </p:nvSpPr>
            <p:spPr bwMode="auto">
              <a:xfrm flipH="1">
                <a:off x="3340" y="1204"/>
                <a:ext cx="21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grpSp>
          <p:nvGrpSpPr>
            <p:cNvPr id="1091671" name="Group 87"/>
            <p:cNvGrpSpPr>
              <a:grpSpLocks/>
            </p:cNvGrpSpPr>
            <p:nvPr/>
          </p:nvGrpSpPr>
          <p:grpSpPr bwMode="auto">
            <a:xfrm>
              <a:off x="3212" y="1447"/>
              <a:ext cx="768" cy="261"/>
              <a:chOff x="3212" y="1447"/>
              <a:chExt cx="768" cy="261"/>
            </a:xfrm>
          </p:grpSpPr>
          <p:sp>
            <p:nvSpPr>
              <p:cNvPr id="1091672" name="Oval 88"/>
              <p:cNvSpPr>
                <a:spLocks noChangeArrowheads="1"/>
              </p:cNvSpPr>
              <p:nvPr/>
            </p:nvSpPr>
            <p:spPr bwMode="auto">
              <a:xfrm>
                <a:off x="3725" y="1552"/>
                <a:ext cx="51" cy="49"/>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nvGrpSpPr>
              <p:cNvPr id="1091673" name="Group 89"/>
              <p:cNvGrpSpPr>
                <a:grpSpLocks/>
              </p:cNvGrpSpPr>
              <p:nvPr/>
            </p:nvGrpSpPr>
            <p:grpSpPr bwMode="auto">
              <a:xfrm>
                <a:off x="3374" y="1447"/>
                <a:ext cx="344" cy="261"/>
                <a:chOff x="3374" y="1447"/>
                <a:chExt cx="344" cy="261"/>
              </a:xfrm>
            </p:grpSpPr>
            <p:sp>
              <p:nvSpPr>
                <p:cNvPr id="1091674" name="Arc 90"/>
                <p:cNvSpPr>
                  <a:spLocks/>
                </p:cNvSpPr>
                <p:nvPr/>
              </p:nvSpPr>
              <p:spPr bwMode="auto">
                <a:xfrm>
                  <a:off x="3578" y="1456"/>
                  <a:ext cx="132" cy="123"/>
                </a:xfrm>
                <a:custGeom>
                  <a:avLst/>
                  <a:gdLst>
                    <a:gd name="G0" fmla="+- 164 0 0"/>
                    <a:gd name="G1" fmla="+- 21600 0 0"/>
                    <a:gd name="G2" fmla="+- 21600 0 0"/>
                    <a:gd name="T0" fmla="*/ 0 w 21763"/>
                    <a:gd name="T1" fmla="*/ 1 h 21600"/>
                    <a:gd name="T2" fmla="*/ 21763 w 21763"/>
                    <a:gd name="T3" fmla="*/ 21423 h 21600"/>
                    <a:gd name="T4" fmla="*/ 164 w 21763"/>
                    <a:gd name="T5" fmla="*/ 21600 h 21600"/>
                  </a:gdLst>
                  <a:ahLst/>
                  <a:cxnLst>
                    <a:cxn ang="0">
                      <a:pos x="T0" y="T1"/>
                    </a:cxn>
                    <a:cxn ang="0">
                      <a:pos x="T2" y="T3"/>
                    </a:cxn>
                    <a:cxn ang="0">
                      <a:pos x="T4" y="T5"/>
                    </a:cxn>
                  </a:cxnLst>
                  <a:rect l="0" t="0" r="r" b="b"/>
                  <a:pathLst>
                    <a:path w="21763" h="21600" fill="none" extrusionOk="0">
                      <a:moveTo>
                        <a:pt x="-1" y="0"/>
                      </a:moveTo>
                      <a:cubicBezTo>
                        <a:pt x="54" y="0"/>
                        <a:pt x="109" y="0"/>
                        <a:pt x="164" y="0"/>
                      </a:cubicBezTo>
                      <a:cubicBezTo>
                        <a:pt x="12024" y="0"/>
                        <a:pt x="21666" y="9563"/>
                        <a:pt x="21763" y="21422"/>
                      </a:cubicBezTo>
                    </a:path>
                    <a:path w="21763" h="21600" stroke="0" extrusionOk="0">
                      <a:moveTo>
                        <a:pt x="-1" y="0"/>
                      </a:moveTo>
                      <a:cubicBezTo>
                        <a:pt x="54" y="0"/>
                        <a:pt x="109" y="0"/>
                        <a:pt x="164" y="0"/>
                      </a:cubicBezTo>
                      <a:cubicBezTo>
                        <a:pt x="12024" y="0"/>
                        <a:pt x="21666" y="9563"/>
                        <a:pt x="21763" y="21422"/>
                      </a:cubicBezTo>
                      <a:lnTo>
                        <a:pt x="164" y="21600"/>
                      </a:lnTo>
                      <a:close/>
                    </a:path>
                  </a:pathLst>
                </a:custGeom>
                <a:noFill/>
                <a:ln w="25400" cap="rnd">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91675" name="Arc 91"/>
                <p:cNvSpPr>
                  <a:spLocks/>
                </p:cNvSpPr>
                <p:nvPr/>
              </p:nvSpPr>
              <p:spPr bwMode="auto">
                <a:xfrm rot="10800000">
                  <a:off x="3587" y="1586"/>
                  <a:ext cx="131" cy="122"/>
                </a:xfrm>
                <a:custGeom>
                  <a:avLst/>
                  <a:gdLst>
                    <a:gd name="G0" fmla="+- 21600 0 0"/>
                    <a:gd name="G1" fmla="+- 21599 0 0"/>
                    <a:gd name="G2" fmla="+- 21600 0 0"/>
                    <a:gd name="T0" fmla="*/ 0 w 21600"/>
                    <a:gd name="T1" fmla="*/ 21599 h 21599"/>
                    <a:gd name="T2" fmla="*/ 2143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8"/>
                      </a:moveTo>
                      <a:cubicBezTo>
                        <a:pt x="0" y="9734"/>
                        <a:pt x="9570" y="90"/>
                        <a:pt x="21434" y="-1"/>
                      </a:cubicBezTo>
                    </a:path>
                    <a:path w="21600" h="21599" stroke="0" extrusionOk="0">
                      <a:moveTo>
                        <a:pt x="0" y="21598"/>
                      </a:moveTo>
                      <a:cubicBezTo>
                        <a:pt x="0" y="9734"/>
                        <a:pt x="9570" y="90"/>
                        <a:pt x="21434" y="-1"/>
                      </a:cubicBezTo>
                      <a:lnTo>
                        <a:pt x="21600" y="21599"/>
                      </a:lnTo>
                      <a:close/>
                    </a:path>
                  </a:pathLst>
                </a:custGeom>
                <a:noFill/>
                <a:ln w="25400" cap="rnd">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91676" name="Line 92"/>
                <p:cNvSpPr>
                  <a:spLocks noChangeShapeType="1"/>
                </p:cNvSpPr>
                <p:nvPr/>
              </p:nvSpPr>
              <p:spPr bwMode="auto">
                <a:xfrm flipH="1">
                  <a:off x="3374" y="1447"/>
                  <a:ext cx="212"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91677" name="Line 93"/>
                <p:cNvSpPr>
                  <a:spLocks noChangeShapeType="1"/>
                </p:cNvSpPr>
                <p:nvPr/>
              </p:nvSpPr>
              <p:spPr bwMode="auto">
                <a:xfrm>
                  <a:off x="3382" y="1455"/>
                  <a:ext cx="0" cy="24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91678" name="Line 94"/>
                <p:cNvSpPr>
                  <a:spLocks noChangeShapeType="1"/>
                </p:cNvSpPr>
                <p:nvPr/>
              </p:nvSpPr>
              <p:spPr bwMode="auto">
                <a:xfrm flipH="1">
                  <a:off x="3374" y="1708"/>
                  <a:ext cx="212"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sp>
            <p:nvSpPr>
              <p:cNvPr id="1091679" name="Line 95"/>
              <p:cNvSpPr>
                <a:spLocks noChangeShapeType="1"/>
              </p:cNvSpPr>
              <p:nvPr/>
            </p:nvSpPr>
            <p:spPr bwMode="auto">
              <a:xfrm flipH="1">
                <a:off x="3212" y="1512"/>
                <a:ext cx="17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91680" name="Line 96"/>
              <p:cNvSpPr>
                <a:spLocks noChangeShapeType="1"/>
              </p:cNvSpPr>
              <p:nvPr/>
            </p:nvSpPr>
            <p:spPr bwMode="auto">
              <a:xfrm flipH="1">
                <a:off x="3212" y="1643"/>
                <a:ext cx="17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sp>
            <p:nvSpPr>
              <p:cNvPr id="1091681" name="Line 97"/>
              <p:cNvSpPr>
                <a:spLocks noChangeShapeType="1"/>
              </p:cNvSpPr>
              <p:nvPr/>
            </p:nvSpPr>
            <p:spPr bwMode="auto">
              <a:xfrm>
                <a:off x="3788" y="1577"/>
                <a:ext cx="19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a:p>
            </p:txBody>
          </p:sp>
        </p:grpSp>
      </p:grpSp>
      <p:sp>
        <p:nvSpPr>
          <p:cNvPr id="1091682" name="Line 98"/>
          <p:cNvSpPr>
            <a:spLocks noChangeShapeType="1"/>
          </p:cNvSpPr>
          <p:nvPr/>
        </p:nvSpPr>
        <p:spPr bwMode="auto">
          <a:xfrm>
            <a:off x="3198812" y="4044950"/>
            <a:ext cx="5638800" cy="0"/>
          </a:xfrm>
          <a:prstGeom prst="line">
            <a:avLst/>
          </a:prstGeom>
          <a:noFill/>
          <a:ln w="28575">
            <a:solidFill>
              <a:srgbClr val="CC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E"/>
          </a:p>
        </p:txBody>
      </p:sp>
      <p:sp>
        <p:nvSpPr>
          <p:cNvPr id="1091683" name="Text Box 99"/>
          <p:cNvSpPr txBox="1">
            <a:spLocks noChangeArrowheads="1"/>
          </p:cNvSpPr>
          <p:nvPr/>
        </p:nvSpPr>
        <p:spPr bwMode="auto">
          <a:xfrm>
            <a:off x="3198812" y="3587750"/>
            <a:ext cx="548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a:solidFill>
                  <a:srgbClr val="CC3300"/>
                </a:solidFill>
                <a:latin typeface="Comic Sans MS" panose="030F0702030302020204" pitchFamily="66" charset="0"/>
              </a:rPr>
              <a:t>Cycle</a:t>
            </a:r>
          </a:p>
        </p:txBody>
      </p:sp>
      <p:sp>
        <p:nvSpPr>
          <p:cNvPr id="1091684" name="Text Box 100"/>
          <p:cNvSpPr txBox="1">
            <a:spLocks noChangeArrowheads="1"/>
          </p:cNvSpPr>
          <p:nvPr/>
        </p:nvSpPr>
        <p:spPr bwMode="auto">
          <a:xfrm>
            <a:off x="5103812" y="4800600"/>
            <a:ext cx="4876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olidFill>
                  <a:schemeClr val="accent1"/>
                </a:solidFill>
                <a:latin typeface="Comic Sans MS" panose="030F0702030302020204" pitchFamily="66" charset="0"/>
              </a:rPr>
              <a:t>Most contemporary computers have fixed, repeating clock cycles</a:t>
            </a:r>
          </a:p>
        </p:txBody>
      </p:sp>
    </p:spTree>
    <p:extLst>
      <p:ext uri="{BB962C8B-B14F-4D97-AF65-F5344CB8AC3E}">
        <p14:creationId xmlns:p14="http://schemas.microsoft.com/office/powerpoint/2010/main" val="3798296945"/>
      </p:ext>
    </p:extLst>
  </p:cSld>
  <p:clrMapOvr>
    <a:masterClrMapping/>
  </p:clrMapOvr>
  <p:transition>
    <p:wipe/>
  </p:transition>
</p:sld>
</file>

<file path=ppt/theme/theme1.xml><?xml version="1.0" encoding="utf-8"?>
<a:theme xmlns:a="http://schemas.openxmlformats.org/drawingml/2006/main" name="GaneshTemplate">
  <a:themeElements>
    <a:clrScheme name="Custom 1">
      <a:dk1>
        <a:sysClr val="windowText" lastClr="000000"/>
      </a:dk1>
      <a:lt1>
        <a:sysClr val="window" lastClr="FFFFFF"/>
      </a:lt1>
      <a:dk2>
        <a:srgbClr val="0E8E26"/>
      </a:dk2>
      <a:lt2>
        <a:srgbClr val="EEECE1"/>
      </a:lt2>
      <a:accent1>
        <a:srgbClr val="09C77A"/>
      </a:accent1>
      <a:accent2>
        <a:srgbClr val="C0504D"/>
      </a:accent2>
      <a:accent3>
        <a:srgbClr val="0DBBBB"/>
      </a:accent3>
      <a:accent4>
        <a:srgbClr val="8064A2"/>
      </a:accent4>
      <a:accent5>
        <a:srgbClr val="4BACC6"/>
      </a:accent5>
      <a:accent6>
        <a:srgbClr val="F79646"/>
      </a:accent6>
      <a:hlink>
        <a:srgbClr val="5F0060"/>
      </a:hlink>
      <a:folHlink>
        <a:srgbClr val="0DBBB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GaneshTemplate</Template>
  <TotalTime>23046</TotalTime>
  <Words>3162</Words>
  <Application>Microsoft Office PowerPoint</Application>
  <PresentationFormat>Custom</PresentationFormat>
  <Paragraphs>559</Paragraphs>
  <Slides>55</Slides>
  <Notes>14</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55</vt:i4>
      </vt:variant>
    </vt:vector>
  </HeadingPairs>
  <TitlesOfParts>
    <vt:vector size="57" baseType="lpstr">
      <vt:lpstr>GaneshTemplate</vt:lpstr>
      <vt:lpstr>Equation</vt:lpstr>
      <vt:lpstr>15CSE301  Computer Organization and Architecture</vt:lpstr>
      <vt:lpstr>RECAP</vt:lpstr>
      <vt:lpstr>Performance Perspectives</vt:lpstr>
      <vt:lpstr>Two Notions of “Performance”</vt:lpstr>
      <vt:lpstr>Definitions</vt:lpstr>
      <vt:lpstr>Example</vt:lpstr>
      <vt:lpstr>Metrics of Performance</vt:lpstr>
      <vt:lpstr>Organizational Trade-offs</vt:lpstr>
      <vt:lpstr>Processor Cycles</vt:lpstr>
      <vt:lpstr>Three Components of CPU Performance</vt:lpstr>
      <vt:lpstr>Instructions Executed</vt:lpstr>
      <vt:lpstr>CPI</vt:lpstr>
      <vt:lpstr>Clock cycle time</vt:lpstr>
      <vt:lpstr>CPU Performance</vt:lpstr>
      <vt:lpstr>Example 1</vt:lpstr>
      <vt:lpstr>Example 1</vt:lpstr>
      <vt:lpstr>Example 2</vt:lpstr>
      <vt:lpstr>Example 2</vt:lpstr>
      <vt:lpstr>Example 3</vt:lpstr>
      <vt:lpstr>Example 3</vt:lpstr>
      <vt:lpstr>Computing CPI</vt:lpstr>
      <vt:lpstr>Cycles Per Instruction (Throughput)</vt:lpstr>
      <vt:lpstr>Example 4</vt:lpstr>
      <vt:lpstr>Example 4</vt:lpstr>
      <vt:lpstr>Principal Design Metrics: CPI and Cycle Time</vt:lpstr>
      <vt:lpstr>Example</vt:lpstr>
      <vt:lpstr>Example 5</vt:lpstr>
      <vt:lpstr>Example 5</vt:lpstr>
      <vt:lpstr>Summary: Evaluating Instruction Sets and Implementation</vt:lpstr>
      <vt:lpstr>Amdahl’s Law</vt:lpstr>
      <vt:lpstr>Example 6</vt:lpstr>
      <vt:lpstr>Example 6</vt:lpstr>
      <vt:lpstr>Amdahl's “Law”:  Make the Common Case Fast</vt:lpstr>
      <vt:lpstr>Example 7</vt:lpstr>
      <vt:lpstr>Example 7</vt:lpstr>
      <vt:lpstr>Example 8</vt:lpstr>
      <vt:lpstr>Example 8</vt:lpstr>
      <vt:lpstr>Example 9</vt:lpstr>
      <vt:lpstr>Example 9</vt:lpstr>
      <vt:lpstr>Marketing Metrics</vt:lpstr>
      <vt:lpstr>Summary</vt:lpstr>
      <vt:lpstr>Additional Problems</vt:lpstr>
      <vt:lpstr>Problem 10</vt:lpstr>
      <vt:lpstr>Answer 10</vt:lpstr>
      <vt:lpstr>Problem 11</vt:lpstr>
      <vt:lpstr>Solution 11</vt:lpstr>
      <vt:lpstr>Problem 12</vt:lpstr>
      <vt:lpstr>Solution 12</vt:lpstr>
      <vt:lpstr>Problem 13</vt:lpstr>
      <vt:lpstr>Sol 13</vt:lpstr>
      <vt:lpstr>Problem 14</vt:lpstr>
      <vt:lpstr>Solution 14</vt:lpstr>
      <vt:lpstr>Solution 14</vt:lpstr>
      <vt:lpstr>Solution 14</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15CSE337  Cloud Computing and Services</dc:title>
  <dc:creator>Dr. Ganesh Neelakanta Iyer</dc:creator>
  <cp:lastModifiedBy>Dr. Ganesh Neelakanta Iyer</cp:lastModifiedBy>
  <cp:revision>279</cp:revision>
  <dcterms:created xsi:type="dcterms:W3CDTF">2018-06-04T08:25:54Z</dcterms:created>
  <dcterms:modified xsi:type="dcterms:W3CDTF">2019-08-06T03:58:41Z</dcterms:modified>
</cp:coreProperties>
</file>